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5226" r:id="rId6"/>
    <p:sldMasterId id="2147487238" r:id="rId7"/>
    <p:sldMasterId id="2147487569" r:id="rId8"/>
  </p:sldMasterIdLst>
  <p:notesMasterIdLst>
    <p:notesMasterId r:id="rId36"/>
  </p:notesMasterIdLst>
  <p:handoutMasterIdLst>
    <p:handoutMasterId r:id="rId37"/>
  </p:handoutMasterIdLst>
  <p:sldIdLst>
    <p:sldId id="257" r:id="rId9"/>
    <p:sldId id="367" r:id="rId10"/>
    <p:sldId id="399" r:id="rId11"/>
    <p:sldId id="401" r:id="rId12"/>
    <p:sldId id="403" r:id="rId13"/>
    <p:sldId id="408" r:id="rId14"/>
    <p:sldId id="407" r:id="rId15"/>
    <p:sldId id="381" r:id="rId16"/>
    <p:sldId id="439" r:id="rId17"/>
    <p:sldId id="446" r:id="rId18"/>
    <p:sldId id="440" r:id="rId19"/>
    <p:sldId id="443" r:id="rId20"/>
    <p:sldId id="426" r:id="rId21"/>
    <p:sldId id="410" r:id="rId22"/>
    <p:sldId id="370" r:id="rId23"/>
    <p:sldId id="374" r:id="rId24"/>
    <p:sldId id="414" r:id="rId25"/>
    <p:sldId id="425" r:id="rId26"/>
    <p:sldId id="432" r:id="rId27"/>
    <p:sldId id="358" r:id="rId28"/>
    <p:sldId id="451" r:id="rId29"/>
    <p:sldId id="447" r:id="rId30"/>
    <p:sldId id="449" r:id="rId31"/>
    <p:sldId id="450" r:id="rId32"/>
    <p:sldId id="452" r:id="rId33"/>
    <p:sldId id="437" r:id="rId34"/>
    <p:sldId id="438" r:id="rId35"/>
  </p:sldIdLst>
  <p:sldSz cx="9144000" cy="6858000" type="screen4x3"/>
  <p:notesSz cx="6667500" cy="99044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98" autoAdjust="0"/>
  </p:normalViewPr>
  <p:slideViewPr>
    <p:cSldViewPr>
      <p:cViewPr varScale="1">
        <p:scale>
          <a:sx n="71" d="100"/>
          <a:sy n="71" d="100"/>
        </p:scale>
        <p:origin x="267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3776663" y="0"/>
            <a:ext cx="2889250" cy="495300"/>
          </a:xfrm>
          <a:prstGeom prst="rect">
            <a:avLst/>
          </a:prstGeom>
        </p:spPr>
        <p:txBody>
          <a:bodyPr vert="horz" lIns="91440" tIns="45720" rIns="91440" bIns="45720" rtlCol="0"/>
          <a:lstStyle>
            <a:lvl1pPr algn="r" eaLnBrk="1" hangingPunct="1">
              <a:defRPr sz="1200">
                <a:latin typeface="Arial" charset="0"/>
              </a:defRPr>
            </a:lvl1pPr>
          </a:lstStyle>
          <a:p>
            <a:pPr>
              <a:defRPr/>
            </a:pPr>
            <a:fld id="{9E234A5B-E0DD-416A-8D9C-36EC1583509A}" type="datetimeFigureOut">
              <a:rPr lang="en-GB"/>
              <a:pPr>
                <a:defRPr/>
              </a:pPr>
              <a:t>22/09/2023</a:t>
            </a:fld>
            <a:endParaRPr lang="en-GB"/>
          </a:p>
        </p:txBody>
      </p:sp>
      <p:sp>
        <p:nvSpPr>
          <p:cNvPr id="4" name="Footer Placeholder 3"/>
          <p:cNvSpPr>
            <a:spLocks noGrp="1"/>
          </p:cNvSpPr>
          <p:nvPr>
            <p:ph type="ftr" sz="quarter" idx="2"/>
          </p:nvPr>
        </p:nvSpPr>
        <p:spPr>
          <a:xfrm>
            <a:off x="0" y="9407525"/>
            <a:ext cx="2889250" cy="4953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776663" y="9407525"/>
            <a:ext cx="28892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5CB252-3217-4E7A-874D-84E21D3B841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6663" y="0"/>
            <a:ext cx="288925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880A60D-F8E7-4421-9292-3990CAA89366}" type="datetimeFigureOut">
              <a:rPr lang="en-US"/>
              <a:pPr>
                <a:defRPr/>
              </a:pPr>
              <a:t>9/22/2023</a:t>
            </a:fld>
            <a:endParaRPr lang="en-US"/>
          </a:p>
        </p:txBody>
      </p:sp>
      <p:sp>
        <p:nvSpPr>
          <p:cNvPr id="4" name="Slide Image Placeholder 3"/>
          <p:cNvSpPr>
            <a:spLocks noGrp="1" noRot="1" noChangeAspect="1"/>
          </p:cNvSpPr>
          <p:nvPr>
            <p:ph type="sldImg" idx="2"/>
          </p:nvPr>
        </p:nvSpPr>
        <p:spPr>
          <a:xfrm>
            <a:off x="8572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05350"/>
            <a:ext cx="5334000" cy="44561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07525"/>
            <a:ext cx="288925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6663" y="9407525"/>
            <a:ext cx="28892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C811C07-232B-42BF-AEB7-F9ADAF5AFE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276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79C47F-DBE6-48A5-968A-366CB02ABB23}" type="datetime8">
              <a:rPr lang="en-US" smtClean="0"/>
              <a:pPr fontAlgn="base">
                <a:spcBef>
                  <a:spcPct val="0"/>
                </a:spcBef>
                <a:spcAft>
                  <a:spcPct val="0"/>
                </a:spcAft>
                <a:defRPr/>
              </a:pPr>
              <a:t>9/22/2023 1:12 PM</a:t>
            </a:fld>
            <a:endParaRPr lang="en-US" dirty="0"/>
          </a:p>
        </p:txBody>
      </p:sp>
      <p:sp>
        <p:nvSpPr>
          <p:cNvPr id="27654" name="Footer Placeholder 5"/>
          <p:cNvSpPr>
            <a:spLocks noGrp="1"/>
          </p:cNvSpPr>
          <p:nvPr>
            <p:ph type="ftr" sz="quarter" idx="4"/>
          </p:nvPr>
        </p:nvSpPr>
        <p:spPr bwMode="auto">
          <a:xfrm>
            <a:off x="0" y="9407525"/>
            <a:ext cx="6000750" cy="4953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a:p>
        </p:txBody>
      </p:sp>
      <p:sp>
        <p:nvSpPr>
          <p:cNvPr id="23559" name="Slide Number Placeholder 6"/>
          <p:cNvSpPr>
            <a:spLocks noGrp="1"/>
          </p:cNvSpPr>
          <p:nvPr>
            <p:ph type="sldNum" sz="quarter" idx="5"/>
          </p:nvPr>
        </p:nvSpPr>
        <p:spPr bwMode="auto">
          <a:xfrm>
            <a:off x="6000750" y="9407525"/>
            <a:ext cx="665163"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862F5F-B43F-4B4C-89FD-A84EAD60E477}"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This next slide is quite powerful.  We are in school 39 weeks out of a 52 week year. Including weekends and school holidays this leaves 175 days per year for students to go on holiday, go shopping, visit the dentist, hairdressers etc – on the whole these aren’t acceptable reasons to miss a day of school. Ten days off a whole academic year will give a student 96% attendance any more than 10 days off starts to impact on attainment.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5D718-13FA-42B7-80AD-04E5BA12C89E}" type="slidenum">
              <a:rPr lang="en-GB" altLang="en-US" smtClean="0">
                <a:solidFill>
                  <a:srgbClr val="000000"/>
                </a:solidFill>
              </a:rPr>
              <a:pPr/>
              <a:t>10</a:t>
            </a:fld>
            <a:endParaRPr lang="en-GB"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90% attendance may sound good but it isn’t. If you were employed, half a day off every week would more than likely lose you your job.  Look at the impact of poor attendance over five years…. </a:t>
            </a:r>
          </a:p>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FF2EB4-8194-410E-90D9-92F619518D29}"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E11604-3E5D-478F-BF98-6F52017B7948}"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1753CA-FB80-40D3-A060-CA22392FBAF3}"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Its essential for our students to be mentally and physically fit. </a:t>
            </a:r>
          </a:p>
          <a:p>
            <a:r>
              <a:rPr lang="en-GB" altLang="en-US" smtClean="0"/>
              <a:t>To be both smart and healthy.</a:t>
            </a:r>
          </a:p>
          <a:p>
            <a:r>
              <a:rPr lang="en-GB" altLang="en-US" smtClean="0"/>
              <a:t>The goal of getting great results at the end of year 11 can seem unreachable and unattainable for many of your students and this can have a huge affect on mental health.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079F09-A975-49E6-A6F3-02C6785982FB}"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Students have a team of experts to support them in the school to help them on their path to success.</a:t>
            </a:r>
          </a:p>
          <a:p>
            <a:r>
              <a:rPr lang="en-GB" altLang="en-US" smtClean="0"/>
              <a:t>The school has also invested thousands in resources to help them for example GCSE pod, speakers that come in to talk about study skills , we are also part of NTP which using government money to bridge the gap in learning as a result of home schooling during covid.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1B0FF9-586A-4A95-91B2-4BEEBF8C7BC7}"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Its really important that as parents and carers you give your support, some suggestive points are on the slide. </a:t>
            </a:r>
          </a:p>
          <a:p>
            <a:r>
              <a:rPr lang="en-GB" altLang="en-US" smtClean="0"/>
              <a:t>Contrary  to what your child may tell you many parents take mobiles from their children at a set time every night to prevent them scrolling and messaging all the time. This is good parenting and there is numerous evidence based research that this supports mental well being. </a:t>
            </a:r>
          </a:p>
          <a:p>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4F908A-4BE4-4593-89AF-096B67A67789}"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We are seeing more and more students becoming addicted to their phones and the fear of not always being connected and missing out. </a:t>
            </a:r>
          </a:p>
          <a:p>
            <a:r>
              <a:rPr lang="en-GB" altLang="en-US" smtClean="0"/>
              <a:t>If your child would rather be on their phone rather than have a face to face conversation try and encourage them to put it down. </a:t>
            </a:r>
          </a:p>
          <a:p>
            <a:endParaRPr lang="en-GB" altLang="en-US" smtClean="0"/>
          </a:p>
          <a:p>
            <a:r>
              <a:rPr lang="en-GB" altLang="en-US" smtClean="0"/>
              <a:t>What is their reactions when they lose their phone? Is that a healthy response?</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7E7399-FA79-4D30-9DF9-9C6ADDD7C803}"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There is a leaflet on our website about recognising stress and managing stress.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3690E5-0B4E-4056-A1C7-5C67F38B572C}" type="slidenum">
              <a:rPr lang="en-US" altLang="en-US" smtClean="0"/>
              <a:pPr>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Every student at Overton is subscribed to GCSE pod – this is an online learning platform with …..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D31C3A-7779-438F-8383-4DD0CC58B3DA}"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A5602B-9983-4811-9F83-F987E03BABD0}"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Our careers advisors Ms Oakley is based in the library. Every year 10 student will have a career interview which is </a:t>
            </a:r>
            <a:r>
              <a:rPr lang="en-GB" altLang="en-US" dirty="0" err="1" smtClean="0"/>
              <a:t>minuted</a:t>
            </a:r>
            <a:r>
              <a:rPr lang="en-GB" altLang="en-US" dirty="0" smtClean="0"/>
              <a:t> and actioned.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4306F8-556E-4BC0-AEE4-30E7D5A3056E}" type="slidenum">
              <a:rPr lang="en-US" altLang="en-US" smtClean="0"/>
              <a:pPr>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 am really excited to be talking to you about Unifrog today. This is a new piece of software we have brought into for you all. In essence Unifrog is your one stop shop to learn about careers and make informed choices about you futures. </a:t>
            </a:r>
          </a:p>
          <a:p>
            <a:r>
              <a:rPr lang="en-GB" altLang="en-US" smtClean="0"/>
              <a:t>Tomorrow Unifrog will go live to years 7 and 8 – you will receive an email via your school accounts from Unifrog. Your tutors have been given your school email address and pass words – please  see them for this information. You will need this to access your school email account. Please remember this is a professional / work account and should be used as such. Your emails can and will be monitored if used inappropriately.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BD72AD-F463-4258-9BCC-83B4F2E458F0}" type="slidenum">
              <a:rPr lang="en-GB" altLang="en-US" smtClean="0">
                <a:solidFill>
                  <a:srgbClr val="000000"/>
                </a:solidFill>
                <a:latin typeface="Calibri" panose="020F0502020204030204" pitchFamily="34" charset="0"/>
              </a:rPr>
              <a:pPr/>
              <a:t>23</a:t>
            </a:fld>
            <a:endParaRPr lang="en-GB" altLang="en-US" smtClean="0">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8E3726-D4DD-425F-8DB8-3D9359D469D3}" type="slidenum">
              <a:rPr lang="en-GB" altLang="en-US" smtClean="0">
                <a:solidFill>
                  <a:srgbClr val="000000"/>
                </a:solidFill>
                <a:latin typeface="Calibri" panose="020F0502020204030204" pitchFamily="34" charset="0"/>
              </a:rPr>
              <a:pPr/>
              <a:t>24</a:t>
            </a:fld>
            <a:endParaRPr lang="en-GB" altLang="en-US" smtClean="0">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77330A-DE6E-443B-9D52-7AC5A7DCEDBE}" type="slidenum">
              <a:rPr lang="en-US" altLang="en-US" smtClean="0">
                <a:latin typeface="Calibri" panose="020F0502020204030204" pitchFamily="34" charset="0"/>
              </a:rPr>
              <a:pPr/>
              <a:t>26</a:t>
            </a:fld>
            <a:endParaRPr lang="en-US" altLang="en-US" smtClean="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On this slide are the numerous staff that are here at Overton to support your child.  If in any doubt please contact your child's tutor or HOY in the first instance. </a:t>
            </a:r>
          </a:p>
          <a:p>
            <a:endParaRPr lang="en-GB" altLang="en-US" smtClean="0"/>
          </a:p>
          <a:p>
            <a:r>
              <a:rPr lang="en-GB" altLang="en-US" smtClean="0"/>
              <a:t>And that concludes todays presentation – I am happy to take any questions or feel free to email me or Mr Bowles for any advice.</a:t>
            </a:r>
          </a:p>
          <a:p>
            <a:endParaRPr lang="en-GB" altLang="en-US" smtClean="0"/>
          </a:p>
          <a:p>
            <a:r>
              <a:rPr lang="en-GB" altLang="en-US" smtClean="0"/>
              <a:t>Any questions?</a:t>
            </a:r>
          </a:p>
          <a:p>
            <a:endParaRPr lang="en-GB" altLang="en-US" smtClean="0"/>
          </a:p>
          <a:p>
            <a:r>
              <a:rPr lang="en-GB" altLang="en-US" smtClean="0"/>
              <a:t>With that I will say goodbye and thankyou once more for joining me this evening. </a:t>
            </a:r>
          </a:p>
          <a:p>
            <a:endParaRPr lang="en-GB" altLang="en-US" smtClean="0"/>
          </a:p>
          <a:p>
            <a:r>
              <a:rPr lang="en-GB" altLang="en-US" smtClean="0"/>
              <a:t>Please exit the meeting, a copy of the ppt will be made available on the school website. </a:t>
            </a:r>
          </a:p>
          <a:p>
            <a:endParaRPr lang="en-GB" altLang="en-US" smtClean="0"/>
          </a:p>
          <a:p>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7CFB6A-0FC0-418F-962A-759F8F9C5F36}" type="slidenum">
              <a:rPr lang="en-US" altLang="en-US" smtClean="0">
                <a:latin typeface="Calibri" panose="020F0502020204030204" pitchFamily="34" charset="0"/>
              </a:rPr>
              <a:pPr/>
              <a:t>27</a:t>
            </a:fld>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buFontTx/>
              <a:buNone/>
              <a:defRPr/>
            </a:pPr>
            <a:r>
              <a:rPr lang="en-GB" altLang="en-US" sz="1400" dirty="0" smtClean="0"/>
              <a:t>Students who do not achieve English Language and Maths at a level 4 in Year 11 when they get their GCSE results will be required to resit these up until the age of 18 until they do. This is a national requirement for all colleges and sixth forms. </a:t>
            </a:r>
          </a:p>
          <a:p>
            <a:pPr>
              <a:defRPr/>
            </a:pPr>
            <a:r>
              <a:rPr lang="en-GB" altLang="en-US" sz="1400" dirty="0" smtClean="0"/>
              <a:t>All university courses in the UK require level 4 in these two subjects and will not offer places to students who do not fulfil this. Therefore you will see us focussing a little more on English and maths levels in the next two years.</a:t>
            </a:r>
          </a:p>
          <a:p>
            <a:pPr>
              <a:defRPr/>
            </a:pPr>
            <a:r>
              <a:rPr lang="en-GB" altLang="en-US" sz="1400" dirty="0" smtClean="0"/>
              <a:t>Some of our Year 10 students have also started their  BTECs and other vocational courses such as construction, business, IT and Health and Social Care. </a:t>
            </a:r>
            <a:endParaRPr lang="en-US" altLang="en-US" sz="1400" dirty="0" smtClean="0"/>
          </a:p>
          <a:p>
            <a:pPr>
              <a:defRPr/>
            </a:pPr>
            <a:r>
              <a:rPr lang="en-GB" altLang="en-US" sz="1400" dirty="0" smtClean="0"/>
              <a:t>At least 20% of these qualifications will be externally assessed , rather than being 100% coursework based.</a:t>
            </a:r>
          </a:p>
          <a:p>
            <a:pPr>
              <a:defRPr/>
            </a:pPr>
            <a:endParaRPr lang="en-US" altLang="en-US" sz="1400" dirty="0" smtClean="0"/>
          </a:p>
          <a:p>
            <a:pPr>
              <a:defRPr/>
            </a:pPr>
            <a:endParaRPr lang="en-GB" altLang="en-US" dirty="0" smtClean="0"/>
          </a:p>
          <a:p>
            <a:pPr>
              <a:defRPr/>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50DA21-4FB1-4E47-9C30-47CB36663190}" type="slidenum">
              <a:rPr lang="en-GB" altLang="en-US" smtClean="0">
                <a:latin typeface="Times New Roman" panose="02020603050405020304" pitchFamily="18" charset="0"/>
              </a:rPr>
              <a:pPr>
                <a:spcBef>
                  <a:spcPct val="0"/>
                </a:spcBef>
              </a:pPr>
              <a:t>3</a:t>
            </a:fld>
            <a:endParaRPr lang="en-GB" altLang="en-US"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So in August 2025 your child will receive levels not grades. A level 1 is the lowest and a 9 the highest. You can see the old gcse grades equivalents here. A level 9 is on a par with an old A*A* grade.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CB2FD8-7196-4852-AE94-3C9697DEC026}"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GB" altLang="en-US" smtClean="0"/>
              <a:t>NEA is the name given now to work completed in school under controlled conditions within a set time limit</a:t>
            </a:r>
          </a:p>
          <a:p>
            <a:pPr eaLnBrk="1" hangingPunct="1">
              <a:spcBef>
                <a:spcPct val="0"/>
              </a:spcBef>
              <a:buFontTx/>
              <a:buChar char="•"/>
            </a:pPr>
            <a:r>
              <a:rPr lang="en-GB" altLang="en-US" smtClean="0"/>
              <a:t>NEA’S feature in several of our KS4 courses.</a:t>
            </a:r>
          </a:p>
          <a:p>
            <a:pPr eaLnBrk="1" hangingPunct="1">
              <a:spcBef>
                <a:spcPct val="0"/>
              </a:spcBef>
              <a:buFontTx/>
              <a:buChar char="•"/>
            </a:pPr>
            <a:endParaRPr lang="en-GB" altLang="en-US" smtClean="0"/>
          </a:p>
          <a:p>
            <a:pPr eaLnBrk="1" hangingPunct="1">
              <a:spcBef>
                <a:spcPct val="0"/>
              </a:spcBef>
              <a:buFontTx/>
              <a:buChar char="•"/>
            </a:pPr>
            <a:r>
              <a:rPr lang="en-GB" altLang="en-US" smtClean="0"/>
              <a:t>Under these rules  work must be completed in school under teacher supervision, similar to examination conditions, and within a set time limit. </a:t>
            </a:r>
          </a:p>
          <a:p>
            <a:pPr eaLnBrk="1" hangingPunct="1">
              <a:spcBef>
                <a:spcPct val="0"/>
              </a:spcBef>
              <a:buFontTx/>
              <a:buChar char="•"/>
            </a:pPr>
            <a:r>
              <a:rPr lang="en-GB" altLang="en-US" smtClean="0"/>
              <a:t>Examples of these could be a food tech’practical’ exam where they need to prepare and cook a meal under timed conditions or our drama students performing  a drama piece in the theatre in front of a moderator, language and English oral exams would also fall under this category. </a:t>
            </a:r>
          </a:p>
          <a:p>
            <a:pPr eaLnBrk="1" hangingPunct="1">
              <a:spcBef>
                <a:spcPct val="0"/>
              </a:spcBef>
              <a:buFontTx/>
              <a:buChar char="•"/>
            </a:pPr>
            <a:endParaRPr lang="en-GB" altLang="en-US" smtClean="0"/>
          </a:p>
          <a:p>
            <a:pPr eaLnBrk="1" hangingPunct="1">
              <a:spcBef>
                <a:spcPct val="0"/>
              </a:spcBef>
              <a:buFontTx/>
              <a:buChar char="•"/>
            </a:pPr>
            <a:r>
              <a:rPr lang="en-GB" altLang="en-US" smtClean="0"/>
              <a:t>Full attendance for these periods is essential, and total commitment is needed. </a:t>
            </a:r>
          </a:p>
          <a:p>
            <a:pPr eaLnBrk="1" hangingPunct="1">
              <a:spcBef>
                <a:spcPct val="0"/>
              </a:spcBef>
              <a:buFontTx/>
              <a:buChar char="•"/>
            </a:pPr>
            <a:r>
              <a:rPr lang="en-GB" altLang="en-US" smtClean="0"/>
              <a:t> All students will be informed when these place by their class teachers.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E92717-DCA3-4F8C-A231-6E234EF976E5}"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At KS4 We track data throughout the year and it will be acted on.</a:t>
            </a:r>
          </a:p>
          <a:p>
            <a:pPr eaLnBrk="1" hangingPunct="1">
              <a:spcBef>
                <a:spcPct val="0"/>
              </a:spcBef>
            </a:pPr>
            <a:endParaRPr lang="en-GB" altLang="en-US" smtClean="0"/>
          </a:p>
          <a:p>
            <a:pPr eaLnBrk="1" hangingPunct="1">
              <a:spcBef>
                <a:spcPct val="0"/>
              </a:spcBef>
              <a:buFontTx/>
              <a:buChar char="•"/>
            </a:pPr>
            <a:r>
              <a:rPr lang="en-GB" altLang="en-US" smtClean="0"/>
              <a:t>We do two grade gathers throughout the year across the school. We collect effort and current grades as well as predictions from subject teachers</a:t>
            </a:r>
          </a:p>
          <a:p>
            <a:pPr eaLnBrk="1" hangingPunct="1">
              <a:spcBef>
                <a:spcPct val="0"/>
              </a:spcBef>
              <a:buFontTx/>
              <a:buChar char="•"/>
            </a:pPr>
            <a:endParaRPr lang="en-GB" altLang="en-US" smtClean="0"/>
          </a:p>
          <a:p>
            <a:pPr eaLnBrk="1" hangingPunct="1">
              <a:spcBef>
                <a:spcPct val="0"/>
              </a:spcBef>
              <a:buFontTx/>
              <a:buChar char="•"/>
            </a:pPr>
            <a:r>
              <a:rPr lang="en-GB" altLang="en-US" smtClean="0"/>
              <a:t>A  report will also be issued during the year, for year 10 this will be in the spring term</a:t>
            </a:r>
          </a:p>
          <a:p>
            <a:pPr eaLnBrk="1" hangingPunct="1">
              <a:spcBef>
                <a:spcPct val="0"/>
              </a:spcBef>
              <a:buFontTx/>
              <a:buChar char="•"/>
            </a:pPr>
            <a:endParaRPr lang="en-GB" altLang="en-US" smtClean="0"/>
          </a:p>
          <a:p>
            <a:pPr eaLnBrk="1" hangingPunct="1">
              <a:spcBef>
                <a:spcPct val="0"/>
              </a:spcBef>
              <a:buFontTx/>
              <a:buChar char="•"/>
            </a:pPr>
            <a:r>
              <a:rPr lang="en-GB" altLang="en-US" smtClean="0"/>
              <a:t>We use target grades based midysis tests. These are realistic and achievable. Students will know their target predictions for each subject and  they should be working towards them.</a:t>
            </a:r>
          </a:p>
          <a:p>
            <a:pPr eaLnBrk="1" hangingPunct="1">
              <a:spcBef>
                <a:spcPct val="0"/>
              </a:spcBef>
              <a:buFontTx/>
              <a:buChar char="•"/>
            </a:pPr>
            <a:endParaRPr lang="en-GB" altLang="en-US" smtClean="0"/>
          </a:p>
          <a:p>
            <a:pPr eaLnBrk="1" hangingPunct="1">
              <a:spcBef>
                <a:spcPct val="0"/>
              </a:spcBef>
              <a:buFontTx/>
              <a:buChar char="•"/>
            </a:pPr>
            <a:r>
              <a:rPr lang="en-GB" altLang="en-US" smtClean="0"/>
              <a:t>Teacher predictions are collected to compare with Target grades and are used to identify appropriate interventions for identified groups of students</a:t>
            </a:r>
          </a:p>
          <a:p>
            <a:pPr eaLnBrk="1" hangingPunct="1">
              <a:spcBef>
                <a:spcPct val="0"/>
              </a:spcBef>
            </a:pPr>
            <a:endParaRPr lang="en-GB" altLang="en-US" smtClean="0"/>
          </a:p>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E78BAA-2419-4676-A6AA-201481F8CA23}"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Although its early days students need to set goals for the future now.</a:t>
            </a:r>
          </a:p>
          <a:p>
            <a:pPr marL="171450" indent="-171450" eaLnBrk="1" hangingPunct="1">
              <a:spcBef>
                <a:spcPct val="0"/>
              </a:spcBef>
              <a:buFont typeface="Arial" panose="020B0604020202020204" pitchFamily="34" charset="0"/>
              <a:buChar char="•"/>
            </a:pPr>
            <a:r>
              <a:rPr lang="en-GB" altLang="en-US" dirty="0" smtClean="0"/>
              <a:t>These 2 years are very important for their future success, whatever path they choose to follow. </a:t>
            </a:r>
          </a:p>
          <a:p>
            <a:pPr marL="171450" indent="-171450" eaLnBrk="1" hangingPunct="1">
              <a:spcBef>
                <a:spcPct val="0"/>
              </a:spcBef>
              <a:buFont typeface="Arial" panose="020B0604020202020204" pitchFamily="34" charset="0"/>
              <a:buChar char="•"/>
            </a:pPr>
            <a:r>
              <a:rPr lang="en-GB" altLang="en-US" dirty="0" smtClean="0"/>
              <a:t>Students need to aim for success to achieve the future life they want</a:t>
            </a:r>
          </a:p>
          <a:p>
            <a:pPr marL="171450" indent="-171450" eaLnBrk="1" hangingPunct="1">
              <a:spcBef>
                <a:spcPct val="0"/>
              </a:spcBef>
              <a:buFont typeface="Arial" panose="020B0604020202020204" pitchFamily="34" charset="0"/>
              <a:buChar char="•"/>
            </a:pPr>
            <a:r>
              <a:rPr lang="en-GB" altLang="en-US" i="1" dirty="0" smtClean="0"/>
              <a:t>There is a passport to success into the next stage and this is </a:t>
            </a:r>
            <a:r>
              <a:rPr lang="en-GB" altLang="en-US" b="1" i="1" dirty="0" smtClean="0"/>
              <a:t>5,9-4</a:t>
            </a:r>
            <a:r>
              <a:rPr lang="en-GB" altLang="en-US" i="1" dirty="0" smtClean="0"/>
              <a:t> grades including English and Maths at grade 4 or above and almost all colleges, schools and employers will require this</a:t>
            </a:r>
          </a:p>
          <a:p>
            <a:pPr marL="171450" indent="-171450" eaLnBrk="1" hangingPunct="1">
              <a:spcBef>
                <a:spcPct val="0"/>
              </a:spcBef>
              <a:buFont typeface="Arial" panose="020B0604020202020204" pitchFamily="34" charset="0"/>
              <a:buChar char="•"/>
            </a:pPr>
            <a:r>
              <a:rPr lang="en-GB" altLang="en-US" dirty="0" smtClean="0"/>
              <a:t>The partnership we continue to develop between home, school and students is of the utmost importance  to ensure they reach their full potential.</a:t>
            </a:r>
          </a:p>
          <a:p>
            <a:pPr marL="171450" indent="-171450" eaLnBrk="1" hangingPunct="1">
              <a:spcBef>
                <a:spcPct val="0"/>
              </a:spcBef>
              <a:buFont typeface="Arial" panose="020B0604020202020204" pitchFamily="34" charset="0"/>
              <a:buChar char="•"/>
            </a:pPr>
            <a:r>
              <a:rPr lang="en-GB" altLang="en-US" dirty="0" smtClean="0"/>
              <a:t>It is very easy for students to think at this stage of the year that the final exams are a long way off and that they have plenty of time, but in reality it is not very long  and there is a lot of work to do before then. Exam start before the summer half term in Year 11 and with most subjects having finished  the course by Easter – this really makes KS4 five terms of learning and not 6!</a:t>
            </a:r>
          </a:p>
          <a:p>
            <a:pPr eaLnBrk="1" hangingPunct="1">
              <a:spcBef>
                <a:spcPct val="0"/>
              </a:spcBef>
              <a:buFontTx/>
              <a:buChar char="•"/>
            </a:pPr>
            <a:endParaRPr lang="en-GB" altLang="en-US" dirty="0" smtClean="0"/>
          </a:p>
          <a:p>
            <a:endParaRPr lang="en-GB" altLang="en-US" dirty="0" smtClean="0"/>
          </a:p>
          <a:p>
            <a:endParaRPr lang="en-GB"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CB3A45-3567-433C-B542-136D12197803}"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altLang="en-US" dirty="0" smtClean="0"/>
              <a:t>Its well known that the top universities like Oxford and Cambridge look at GSCE results and expect to see levels 8 and 9 across the board in all GCSE’S. </a:t>
            </a:r>
          </a:p>
          <a:p>
            <a:pPr marL="171450" indent="-171450" eaLnBrk="1" hangingPunct="1">
              <a:spcBef>
                <a:spcPct val="0"/>
              </a:spcBef>
              <a:buFont typeface="Arial" panose="020B0604020202020204" pitchFamily="34" charset="0"/>
              <a:buChar char="•"/>
            </a:pPr>
            <a:r>
              <a:rPr lang="en-GB" altLang="en-US" dirty="0" smtClean="0"/>
              <a:t>Russell group universities also will be looking at high levels particularly in maths and English when they offer places. </a:t>
            </a:r>
          </a:p>
          <a:p>
            <a:pPr marL="171450" indent="-171450" eaLnBrk="1" hangingPunct="1">
              <a:spcBef>
                <a:spcPct val="0"/>
              </a:spcBef>
              <a:buFont typeface="Arial" panose="020B0604020202020204" pitchFamily="34" charset="0"/>
              <a:buChar char="•"/>
            </a:pPr>
            <a:r>
              <a:rPr lang="en-GB" altLang="en-US" dirty="0" smtClean="0"/>
              <a:t>Its imperative that our students develop and sustain good study skills from the get go and you as their parents and carers can help facilitate this. </a:t>
            </a:r>
          </a:p>
          <a:p>
            <a:pPr marL="171450" indent="-171450" eaLnBrk="1" hangingPunct="1">
              <a:spcBef>
                <a:spcPct val="0"/>
              </a:spcBef>
              <a:buFont typeface="Arial" panose="020B0604020202020204" pitchFamily="34" charset="0"/>
              <a:buChar char="•"/>
            </a:pPr>
            <a:r>
              <a:rPr lang="en-GB" altLang="en-US" dirty="0" smtClean="0"/>
              <a:t>On the slide are just a selection of ways in which you can help your child.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A2600F-BD3D-464E-98B2-9D2DE3C68C55}"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Obviously if you are not in school you are not going to learn. Every missed lesson needs to be caught up. Government  targets state that students should have 96% attendance or above.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AF9128-A84E-4E71-9B1E-E4FCA85591F6}"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98906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51048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1778614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582523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06752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081429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3795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8282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4AF466F-BDA4-4F18-9C7B-FF0A9A1B0E80}" type="datetime1">
              <a:rPr lang="en-US"/>
              <a:pPr>
                <a:defRPr/>
              </a:pPr>
              <a:t>9/22/2023</a:t>
            </a:fld>
            <a:endParaRPr lang="en-US"/>
          </a:p>
        </p:txBody>
      </p:sp>
      <p:sp>
        <p:nvSpPr>
          <p:cNvPr id="6" name="Footer Placeholder 4"/>
          <p:cNvSpPr>
            <a:spLocks noGrp="1"/>
          </p:cNvSpPr>
          <p:nvPr>
            <p:ph type="ftr" sz="quarter" idx="11"/>
          </p:nvPr>
        </p:nvSpPr>
        <p:spPr/>
        <p:txBody>
          <a:bodyPr/>
          <a:lstStyle>
            <a:lvl1pPr algn="ct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EA4D33-8A7A-4F30-8424-01FBB4101304}" type="slidenum">
              <a:rPr lang="en-US" altLang="en-US"/>
              <a:pPr>
                <a:defRPr/>
              </a:pPr>
              <a:t>‹#›</a:t>
            </a:fld>
            <a:endParaRPr lang="en-US" altLang="en-US"/>
          </a:p>
        </p:txBody>
      </p:sp>
    </p:spTree>
    <p:extLst>
      <p:ext uri="{BB962C8B-B14F-4D97-AF65-F5344CB8AC3E}">
        <p14:creationId xmlns:p14="http://schemas.microsoft.com/office/powerpoint/2010/main" val="33719716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5D74BA-4352-4EB7-ADB9-CFC31A3BE864}" type="datetime4">
              <a:rPr lang="en-US"/>
              <a:pPr>
                <a:defRPr/>
              </a:pPr>
              <a:t>September 22, 2023</a:t>
            </a:fld>
            <a:endParaRPr lang="en-US" dirty="0"/>
          </a:p>
        </p:txBody>
      </p:sp>
      <p:sp>
        <p:nvSpPr>
          <p:cNvPr id="5" name="Footer Placeholder 4"/>
          <p:cNvSpPr>
            <a:spLocks noGrp="1"/>
          </p:cNvSpPr>
          <p:nvPr>
            <p:ph type="ftr" sz="quarter" idx="11"/>
          </p:nvPr>
        </p:nvSpPr>
        <p:spPr/>
        <p:txBody>
          <a:bodyPr/>
          <a:lstStyle>
            <a:lvl1pPr algn="ct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DBD31B-42E3-42F8-8433-00F63DE3497D}" type="slidenum">
              <a:rPr lang="en-US" altLang="en-US"/>
              <a:pPr>
                <a:defRPr/>
              </a:pPr>
              <a:t>‹#›</a:t>
            </a:fld>
            <a:endParaRPr lang="en-US" altLang="en-US"/>
          </a:p>
        </p:txBody>
      </p:sp>
    </p:spTree>
    <p:extLst>
      <p:ext uri="{BB962C8B-B14F-4D97-AF65-F5344CB8AC3E}">
        <p14:creationId xmlns:p14="http://schemas.microsoft.com/office/powerpoint/2010/main" val="3238391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A9A7CB-BEE6-4F99-898E-913F06E8E125}" type="datetime1">
              <a:rPr lang="en-US"/>
              <a:pPr>
                <a:defRPr/>
              </a:pPr>
              <a:t>9/22/2023</a:t>
            </a:fld>
            <a:endParaRPr lang="en-US"/>
          </a:p>
        </p:txBody>
      </p:sp>
      <p:sp>
        <p:nvSpPr>
          <p:cNvPr id="6" name="Footer Placeholder 4"/>
          <p:cNvSpPr>
            <a:spLocks noGrp="1"/>
          </p:cNvSpPr>
          <p:nvPr>
            <p:ph type="ftr" sz="quarter" idx="11"/>
          </p:nvPr>
        </p:nvSpPr>
        <p:spPr/>
        <p:txBody>
          <a:bodyPr/>
          <a:lstStyle>
            <a:lvl1pPr algn="ct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868451-CB6B-44BF-997E-9F5B2F971DF7}" type="slidenum">
              <a:rPr lang="en-US" altLang="en-US"/>
              <a:pPr>
                <a:defRPr/>
              </a:pPr>
              <a:t>‹#›</a:t>
            </a:fld>
            <a:endParaRPr lang="en-US" altLang="en-US"/>
          </a:p>
        </p:txBody>
      </p:sp>
    </p:spTree>
    <p:extLst>
      <p:ext uri="{BB962C8B-B14F-4D97-AF65-F5344CB8AC3E}">
        <p14:creationId xmlns:p14="http://schemas.microsoft.com/office/powerpoint/2010/main" val="402515718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6887514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E2F2A6B9-DD90-46C3-9ADE-BF085EBD6FBF}" type="datetime4">
              <a:rPr lang="en-US"/>
              <a:pPr>
                <a:defRPr/>
              </a:pPr>
              <a:t>September 22, 2023</a:t>
            </a:fld>
            <a:endParaRPr lang="en-US" dirty="0"/>
          </a:p>
        </p:txBody>
      </p:sp>
      <p:sp>
        <p:nvSpPr>
          <p:cNvPr id="6" name="Footer Placeholder 5"/>
          <p:cNvSpPr>
            <a:spLocks noGrp="1"/>
          </p:cNvSpPr>
          <p:nvPr>
            <p:ph type="ftr" sz="quarter" idx="11"/>
          </p:nvPr>
        </p:nvSpPr>
        <p:spPr/>
        <p:txBody>
          <a:bodyPr/>
          <a:lstStyle>
            <a:lvl1pPr algn="ct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D4EF94D-E790-4445-8F1B-B63CE36F629E}" type="slidenum">
              <a:rPr lang="en-US" altLang="en-US"/>
              <a:pPr>
                <a:defRPr/>
              </a:pPr>
              <a:t>‹#›</a:t>
            </a:fld>
            <a:endParaRPr lang="en-US" altLang="en-US"/>
          </a:p>
        </p:txBody>
      </p:sp>
    </p:spTree>
    <p:extLst>
      <p:ext uri="{BB962C8B-B14F-4D97-AF65-F5344CB8AC3E}">
        <p14:creationId xmlns:p14="http://schemas.microsoft.com/office/powerpoint/2010/main" val="322533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13D3478-8E53-4586-96C8-348EF7B98A25}" type="datetime4">
              <a:rPr lang="en-US"/>
              <a:pPr>
                <a:defRPr/>
              </a:pPr>
              <a:t>September 22, 2023</a:t>
            </a:fld>
            <a:endParaRPr lang="en-US" dirty="0"/>
          </a:p>
        </p:txBody>
      </p:sp>
      <p:sp>
        <p:nvSpPr>
          <p:cNvPr id="9" name="Footer Placeholder 7"/>
          <p:cNvSpPr>
            <a:spLocks noGrp="1"/>
          </p:cNvSpPr>
          <p:nvPr>
            <p:ph type="ftr" sz="quarter" idx="11"/>
          </p:nvPr>
        </p:nvSpPr>
        <p:spPr/>
        <p:txBody>
          <a:bodyPr/>
          <a:lstStyle>
            <a:lvl1pPr algn="ct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F7F9E080-6749-40DA-B6B5-E60049A93761}" type="slidenum">
              <a:rPr lang="en-US" altLang="en-US"/>
              <a:pPr>
                <a:defRPr/>
              </a:pPr>
              <a:t>‹#›</a:t>
            </a:fld>
            <a:endParaRPr lang="en-US" altLang="en-US"/>
          </a:p>
        </p:txBody>
      </p:sp>
    </p:spTree>
    <p:extLst>
      <p:ext uri="{BB962C8B-B14F-4D97-AF65-F5344CB8AC3E}">
        <p14:creationId xmlns:p14="http://schemas.microsoft.com/office/powerpoint/2010/main" val="296590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7D3B983-FCF0-4186-A052-5F85B69412B1}" type="datetime4">
              <a:rPr lang="en-US"/>
              <a:pPr>
                <a:defRPr/>
              </a:pPr>
              <a:t>September 22, 2023</a:t>
            </a:fld>
            <a:endParaRPr lang="en-US" dirty="0"/>
          </a:p>
        </p:txBody>
      </p:sp>
      <p:sp>
        <p:nvSpPr>
          <p:cNvPr id="4" name="Footer Placeholder 3"/>
          <p:cNvSpPr>
            <a:spLocks noGrp="1"/>
          </p:cNvSpPr>
          <p:nvPr>
            <p:ph type="ftr" sz="quarter" idx="11"/>
          </p:nvPr>
        </p:nvSpPr>
        <p:spPr/>
        <p:txBody>
          <a:bodyPr/>
          <a:lstStyle>
            <a:lvl1pPr algn="ct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9D8E1F2-5AA9-4CB3-9269-55437B55C319}" type="slidenum">
              <a:rPr lang="en-US" altLang="en-US"/>
              <a:pPr>
                <a:defRPr/>
              </a:pPr>
              <a:t>‹#›</a:t>
            </a:fld>
            <a:endParaRPr lang="en-US" altLang="en-US"/>
          </a:p>
        </p:txBody>
      </p:sp>
    </p:spTree>
    <p:extLst>
      <p:ext uri="{BB962C8B-B14F-4D97-AF65-F5344CB8AC3E}">
        <p14:creationId xmlns:p14="http://schemas.microsoft.com/office/powerpoint/2010/main" val="3655550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E77424D-3C06-4D26-AC39-90022DC18435}" type="datetime4">
              <a:rPr lang="en-US"/>
              <a:pPr>
                <a:defRPr/>
              </a:pPr>
              <a:t>September 22, 2023</a:t>
            </a:fld>
            <a:endParaRPr lang="en-US" dirty="0"/>
          </a:p>
        </p:txBody>
      </p:sp>
      <p:sp>
        <p:nvSpPr>
          <p:cNvPr id="3" name="Footer Placeholder 2"/>
          <p:cNvSpPr>
            <a:spLocks noGrp="1"/>
          </p:cNvSpPr>
          <p:nvPr>
            <p:ph type="ftr" sz="quarter" idx="11"/>
          </p:nvPr>
        </p:nvSpPr>
        <p:spPr/>
        <p:txBody>
          <a:bodyPr/>
          <a:lstStyle>
            <a:lvl1pPr algn="ct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CF3A02A-18EE-42C2-935B-095A2383D24D}" type="slidenum">
              <a:rPr lang="en-US" altLang="en-US"/>
              <a:pPr>
                <a:defRPr/>
              </a:pPr>
              <a:t>‹#›</a:t>
            </a:fld>
            <a:endParaRPr lang="en-US" altLang="en-US"/>
          </a:p>
        </p:txBody>
      </p:sp>
    </p:spTree>
    <p:extLst>
      <p:ext uri="{BB962C8B-B14F-4D97-AF65-F5344CB8AC3E}">
        <p14:creationId xmlns:p14="http://schemas.microsoft.com/office/powerpoint/2010/main" val="8501162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EBEE1B38-C5EB-4D66-9137-0AFE9CDEDE8F}" type="datetime1">
              <a:rPr lang="en-US"/>
              <a:pPr>
                <a:defRPr/>
              </a:pPr>
              <a:t>9/22/2023</a:t>
            </a:fld>
            <a:endParaRPr lang="en-US"/>
          </a:p>
        </p:txBody>
      </p:sp>
      <p:sp>
        <p:nvSpPr>
          <p:cNvPr id="7" name="Footer Placeholder 5"/>
          <p:cNvSpPr>
            <a:spLocks noGrp="1"/>
          </p:cNvSpPr>
          <p:nvPr>
            <p:ph type="ftr" sz="quarter" idx="11"/>
          </p:nvPr>
        </p:nvSpPr>
        <p:spPr/>
        <p:txBody>
          <a:bodyPr/>
          <a:lstStyle>
            <a:lvl1pPr algn="ct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E8BABC-1BA5-4F63-8925-15AB466CD46C}" type="slidenum">
              <a:rPr lang="en-US" altLang="en-US"/>
              <a:pPr>
                <a:defRPr/>
              </a:pPr>
              <a:t>‹#›</a:t>
            </a:fld>
            <a:endParaRPr lang="en-US" altLang="en-US"/>
          </a:p>
        </p:txBody>
      </p:sp>
    </p:spTree>
    <p:extLst>
      <p:ext uri="{BB962C8B-B14F-4D97-AF65-F5344CB8AC3E}">
        <p14:creationId xmlns:p14="http://schemas.microsoft.com/office/powerpoint/2010/main" val="210294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327B613C-1AD7-49D3-885D-F654C5CDBAA6}" type="datetime1">
              <a:rPr lang="en-US"/>
              <a:pPr>
                <a:defRPr/>
              </a:pPr>
              <a:t>9/22/2023</a:t>
            </a:fld>
            <a:endParaRPr lang="en-US" dirty="0"/>
          </a:p>
        </p:txBody>
      </p:sp>
      <p:sp>
        <p:nvSpPr>
          <p:cNvPr id="6" name="Footer Placeholder 5"/>
          <p:cNvSpPr>
            <a:spLocks noGrp="1"/>
          </p:cNvSpPr>
          <p:nvPr>
            <p:ph type="ftr" sz="quarter" idx="11"/>
          </p:nvPr>
        </p:nvSpPr>
        <p:spPr/>
        <p:txBody>
          <a:bodyPr/>
          <a:lstStyle>
            <a:lvl1pPr algn="ct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F865A1-8098-4626-A5B0-DCD962050055}" type="slidenum">
              <a:rPr lang="en-US" altLang="en-US"/>
              <a:pPr>
                <a:defRPr/>
              </a:pPr>
              <a:t>‹#›</a:t>
            </a:fld>
            <a:endParaRPr lang="en-US" altLang="en-US"/>
          </a:p>
        </p:txBody>
      </p:sp>
    </p:spTree>
    <p:extLst>
      <p:ext uri="{BB962C8B-B14F-4D97-AF65-F5344CB8AC3E}">
        <p14:creationId xmlns:p14="http://schemas.microsoft.com/office/powerpoint/2010/main" val="1683663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5BD2AC-8AA3-42CB-9B27-A8560FA2F901}" type="datetime4">
              <a:rPr lang="en-US"/>
              <a:pPr>
                <a:defRPr/>
              </a:pPr>
              <a:t>September 22, 2023</a:t>
            </a:fld>
            <a:endParaRPr lang="en-US" dirty="0"/>
          </a:p>
        </p:txBody>
      </p:sp>
      <p:sp>
        <p:nvSpPr>
          <p:cNvPr id="5" name="Footer Placeholder 4"/>
          <p:cNvSpPr>
            <a:spLocks noGrp="1"/>
          </p:cNvSpPr>
          <p:nvPr>
            <p:ph type="ftr" sz="quarter" idx="11"/>
          </p:nvPr>
        </p:nvSpPr>
        <p:spPr/>
        <p:txBody>
          <a:bodyPr/>
          <a:lstStyle>
            <a:lvl1pPr algn="ct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34F78C-72CB-4384-AF7F-CC20A7AE3E20}" type="slidenum">
              <a:rPr lang="en-US" altLang="en-US"/>
              <a:pPr>
                <a:defRPr/>
              </a:pPr>
              <a:t>‹#›</a:t>
            </a:fld>
            <a:endParaRPr lang="en-US" altLang="en-US"/>
          </a:p>
        </p:txBody>
      </p:sp>
    </p:spTree>
    <p:extLst>
      <p:ext uri="{BB962C8B-B14F-4D97-AF65-F5344CB8AC3E}">
        <p14:creationId xmlns:p14="http://schemas.microsoft.com/office/powerpoint/2010/main" val="1993983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3821EFF-0CBD-4ECC-951B-A37D63098E2D}" type="datetime4">
              <a:rPr lang="en-US"/>
              <a:pPr>
                <a:defRPr/>
              </a:pPr>
              <a:t>September 22, 2023</a:t>
            </a:fld>
            <a:endParaRPr lang="en-US" dirty="0"/>
          </a:p>
        </p:txBody>
      </p:sp>
      <p:sp>
        <p:nvSpPr>
          <p:cNvPr id="5" name="Footer Placeholder 4"/>
          <p:cNvSpPr>
            <a:spLocks noGrp="1"/>
          </p:cNvSpPr>
          <p:nvPr>
            <p:ph type="ftr" sz="quarter" idx="11"/>
          </p:nvPr>
        </p:nvSpPr>
        <p:spPr/>
        <p:txBody>
          <a:bodyPr/>
          <a:lstStyle>
            <a:lvl1pPr algn="ct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6D44A9-3C23-4DF3-AD92-AB28B2053348}" type="slidenum">
              <a:rPr lang="en-US" altLang="en-US"/>
              <a:pPr>
                <a:defRPr/>
              </a:pPr>
              <a:t>‹#›</a:t>
            </a:fld>
            <a:endParaRPr lang="en-US" altLang="en-US"/>
          </a:p>
        </p:txBody>
      </p:sp>
    </p:spTree>
    <p:extLst>
      <p:ext uri="{BB962C8B-B14F-4D97-AF65-F5344CB8AC3E}">
        <p14:creationId xmlns:p14="http://schemas.microsoft.com/office/powerpoint/2010/main" val="4033256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BD14-5EB6-8BE1-F9D8-EE17F6C310C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1041ABD7-A4CC-1C3A-2D7F-8DB1425BA7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5"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ECE75CCA-C95D-4648-8DFD-86B07BC121A8}" type="slidenum">
              <a:rPr lang="en-US"/>
              <a:pPr>
                <a:defRPr/>
              </a:pPr>
              <a:t>‹#›</a:t>
            </a:fld>
            <a:endParaRPr lang="en-US"/>
          </a:p>
        </p:txBody>
      </p:sp>
    </p:spTree>
    <p:extLst>
      <p:ext uri="{BB962C8B-B14F-4D97-AF65-F5344CB8AC3E}">
        <p14:creationId xmlns:p14="http://schemas.microsoft.com/office/powerpoint/2010/main" val="139380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78B8-81C1-B2AA-E292-1CCB12B826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B253F5-8F45-CD4C-4CF6-EB4CB6EE8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5"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2F8B7189-A72F-4BB1-87A8-CBF2DE2E456B}" type="slidenum">
              <a:rPr lang="en-US"/>
              <a:pPr>
                <a:defRPr/>
              </a:pPr>
              <a:t>‹#›</a:t>
            </a:fld>
            <a:endParaRPr lang="en-US"/>
          </a:p>
        </p:txBody>
      </p:sp>
    </p:spTree>
    <p:extLst>
      <p:ext uri="{BB962C8B-B14F-4D97-AF65-F5344CB8AC3E}">
        <p14:creationId xmlns:p14="http://schemas.microsoft.com/office/powerpoint/2010/main" val="226731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283369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E391-635B-70DC-CD3C-D1F4CBC94197}"/>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840278A-6D0A-7D18-8338-43AA288214D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5"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9D3C3C57-B4CA-4888-9923-9D10E40F66CC}" type="slidenum">
              <a:rPr lang="en-US"/>
              <a:pPr>
                <a:defRPr/>
              </a:pPr>
              <a:t>‹#›</a:t>
            </a:fld>
            <a:endParaRPr lang="en-US"/>
          </a:p>
        </p:txBody>
      </p:sp>
    </p:spTree>
    <p:extLst>
      <p:ext uri="{BB962C8B-B14F-4D97-AF65-F5344CB8AC3E}">
        <p14:creationId xmlns:p14="http://schemas.microsoft.com/office/powerpoint/2010/main" val="3811556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BEA3-A48B-6493-3DF9-18C34F0751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7F9E10-BCAF-ED11-BD5B-71E1C0F8C0B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215DC7B-48A4-7BCA-1AAD-BEFB73D61779}"/>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6"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5463EF79-79B1-4DD6-BA04-A644797345A9}" type="slidenum">
              <a:rPr lang="en-US"/>
              <a:pPr>
                <a:defRPr/>
              </a:pPr>
              <a:t>‹#›</a:t>
            </a:fld>
            <a:endParaRPr lang="en-US"/>
          </a:p>
        </p:txBody>
      </p:sp>
    </p:spTree>
    <p:extLst>
      <p:ext uri="{BB962C8B-B14F-4D97-AF65-F5344CB8AC3E}">
        <p14:creationId xmlns:p14="http://schemas.microsoft.com/office/powerpoint/2010/main" val="3073499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8958-F59D-9C13-0554-8611557A67F6}"/>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F25E27-A971-3B44-EB47-D2AD45341A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6AFE8AA-9631-523F-1242-53EEF1B0C0D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BE0E82-CDCB-1038-8C8F-814BF9D6819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F60B858-F9AE-34C0-3DA2-4B45CB135252}"/>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8"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1523D25D-47D4-4BB0-A8D5-4E87CE5E2C57}" type="slidenum">
              <a:rPr lang="en-US"/>
              <a:pPr>
                <a:defRPr/>
              </a:pPr>
              <a:t>‹#›</a:t>
            </a:fld>
            <a:endParaRPr lang="en-US"/>
          </a:p>
        </p:txBody>
      </p:sp>
    </p:spTree>
    <p:extLst>
      <p:ext uri="{BB962C8B-B14F-4D97-AF65-F5344CB8AC3E}">
        <p14:creationId xmlns:p14="http://schemas.microsoft.com/office/powerpoint/2010/main" val="966580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01AB-D0C9-BF5C-2763-6B03ECF89C3D}"/>
              </a:ext>
            </a:extLst>
          </p:cNvPr>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4"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248C3329-9DF0-421C-A5BC-C79D3F9C3063}" type="slidenum">
              <a:rPr lang="en-US"/>
              <a:pPr>
                <a:defRPr/>
              </a:pPr>
              <a:t>‹#›</a:t>
            </a:fld>
            <a:endParaRPr lang="en-US"/>
          </a:p>
        </p:txBody>
      </p:sp>
    </p:spTree>
    <p:extLst>
      <p:ext uri="{BB962C8B-B14F-4D97-AF65-F5344CB8AC3E}">
        <p14:creationId xmlns:p14="http://schemas.microsoft.com/office/powerpoint/2010/main" val="2892781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3"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AED24680-D710-40BE-BA76-08D5E06C393C}" type="slidenum">
              <a:rPr lang="en-US"/>
              <a:pPr>
                <a:defRPr/>
              </a:pPr>
              <a:t>‹#›</a:t>
            </a:fld>
            <a:endParaRPr lang="en-US"/>
          </a:p>
        </p:txBody>
      </p:sp>
    </p:spTree>
    <p:extLst>
      <p:ext uri="{BB962C8B-B14F-4D97-AF65-F5344CB8AC3E}">
        <p14:creationId xmlns:p14="http://schemas.microsoft.com/office/powerpoint/2010/main" val="1071098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BE0-6BF6-A8F5-DA1E-13C69A83DB78}"/>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6380C59-7285-D595-7C50-0EA4A66643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E388D82-C86F-E93D-7683-859837C321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6"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6B7C0A11-7A3C-46B9-8D76-6FEE8AF4D6C8}" type="slidenum">
              <a:rPr lang="en-US"/>
              <a:pPr>
                <a:defRPr/>
              </a:pPr>
              <a:t>‹#›</a:t>
            </a:fld>
            <a:endParaRPr lang="en-US"/>
          </a:p>
        </p:txBody>
      </p:sp>
    </p:spTree>
    <p:extLst>
      <p:ext uri="{BB962C8B-B14F-4D97-AF65-F5344CB8AC3E}">
        <p14:creationId xmlns:p14="http://schemas.microsoft.com/office/powerpoint/2010/main" val="1872609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08DA-2767-8946-9367-B73345F12BD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4A3893-1994-57C9-D1F7-347C3091E4B3}"/>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CE8A65D8-3B83-7BB9-6468-CB33F46320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6"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7E7CA46D-F9BD-4C4C-9F1E-4A082B0312EB}" type="slidenum">
              <a:rPr lang="en-US"/>
              <a:pPr>
                <a:defRPr/>
              </a:pPr>
              <a:t>‹#›</a:t>
            </a:fld>
            <a:endParaRPr lang="en-US"/>
          </a:p>
        </p:txBody>
      </p:sp>
    </p:spTree>
    <p:extLst>
      <p:ext uri="{BB962C8B-B14F-4D97-AF65-F5344CB8AC3E}">
        <p14:creationId xmlns:p14="http://schemas.microsoft.com/office/powerpoint/2010/main" val="2554905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6279-5C06-7BD2-4F05-E677510B403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34D4E9-8593-44B5-EEC5-001C03FEF09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5"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3F0D6B15-9E1C-45DA-B4F2-A6FD1F251163}" type="slidenum">
              <a:rPr lang="en-US"/>
              <a:pPr>
                <a:defRPr/>
              </a:pPr>
              <a:t>‹#›</a:t>
            </a:fld>
            <a:endParaRPr lang="en-US"/>
          </a:p>
        </p:txBody>
      </p:sp>
    </p:spTree>
    <p:extLst>
      <p:ext uri="{BB962C8B-B14F-4D97-AF65-F5344CB8AC3E}">
        <p14:creationId xmlns:p14="http://schemas.microsoft.com/office/powerpoint/2010/main" val="635365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46D052-5277-4A5A-5CB0-D847475C74B6}"/>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003D48-11F6-8511-E418-82D5E0DDC071}"/>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AD442-62C0-9939-F47F-D52B6ACE80AB}"/>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9/22/2023</a:t>
            </a:fld>
            <a:endParaRPr lang="en-US"/>
          </a:p>
        </p:txBody>
      </p:sp>
      <p:sp>
        <p:nvSpPr>
          <p:cNvPr id="5" name="Footer Placeholder 4">
            <a:extLst>
              <a:ext uri="{FF2B5EF4-FFF2-40B4-BE49-F238E27FC236}">
                <a16:creationId xmlns:a16="http://schemas.microsoft.com/office/drawing/2014/main" id="{69FF2774-FE46-45AD-93EB-6A3B3643E6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E7E8F-BE22-CF0F-61B1-067275DF58AD}"/>
              </a:ext>
            </a:extLst>
          </p:cNvPr>
          <p:cNvSpPr>
            <a:spLocks noGrp="1"/>
          </p:cNvSpPr>
          <p:nvPr>
            <p:ph type="sldNum" sz="quarter" idx="12"/>
          </p:nvPr>
        </p:nvSpPr>
        <p:spPr/>
        <p:txBody>
          <a:bodyPr/>
          <a:lstStyle>
            <a:lvl1pPr>
              <a:defRPr/>
            </a:lvl1pPr>
          </a:lstStyle>
          <a:p>
            <a:pPr>
              <a:defRPr/>
            </a:pPr>
            <a:fld id="{ABC7B366-75BC-4598-8005-7B36E9A152BC}" type="slidenum">
              <a:rPr lang="en-US"/>
              <a:pPr>
                <a:defRPr/>
              </a:pPr>
              <a:t>‹#›</a:t>
            </a:fld>
            <a:endParaRPr lang="en-US"/>
          </a:p>
        </p:txBody>
      </p:sp>
    </p:spTree>
    <p:extLst>
      <p:ext uri="{BB962C8B-B14F-4D97-AF65-F5344CB8AC3E}">
        <p14:creationId xmlns:p14="http://schemas.microsoft.com/office/powerpoint/2010/main" val="847031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a:extLst>
              <a:ext uri="{FF2B5EF4-FFF2-40B4-BE49-F238E27FC236}">
                <a16:creationId xmlns:a16="http://schemas.microsoft.com/office/drawing/2014/main" id="{C9FC3B8A-F69A-40DE-A214-C653AD5BA90A}"/>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7">
            <a:extLst>
              <a:ext uri="{FF2B5EF4-FFF2-40B4-BE49-F238E27FC236}">
                <a16:creationId xmlns:a16="http://schemas.microsoft.com/office/drawing/2014/main" id="{BDEA6ECD-9108-4E46-8D66-26467C22FD9F}"/>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8">
            <a:extLst>
              <a:ext uri="{FF2B5EF4-FFF2-40B4-BE49-F238E27FC236}">
                <a16:creationId xmlns:a16="http://schemas.microsoft.com/office/drawing/2014/main" id="{A7701796-1128-41FE-ACDD-DFD5601CF9DD}"/>
              </a:ext>
            </a:extLst>
          </p:cNvPr>
          <p:cNvSpPr>
            <a:spLocks noGrp="1" noChangeArrowheads="1"/>
          </p:cNvSpPr>
          <p:nvPr>
            <p:ph type="sldNum" sz="quarter" idx="12"/>
          </p:nvPr>
        </p:nvSpPr>
        <p:spPr/>
        <p:txBody>
          <a:bodyPr/>
          <a:lstStyle>
            <a:lvl1pPr>
              <a:defRPr/>
            </a:lvl1pPr>
          </a:lstStyle>
          <a:p>
            <a:pPr>
              <a:defRPr/>
            </a:pPr>
            <a:fld id="{BAA8202E-FD8B-4309-AD05-E90B7B0E1379}" type="slidenum">
              <a:rPr lang="en-GB" altLang="en-US"/>
              <a:pPr>
                <a:defRPr/>
              </a:pPr>
              <a:t>‹#›</a:t>
            </a:fld>
            <a:endParaRPr lang="en-GB" altLang="en-US"/>
          </a:p>
        </p:txBody>
      </p:sp>
    </p:spTree>
    <p:extLst>
      <p:ext uri="{BB962C8B-B14F-4D97-AF65-F5344CB8AC3E}">
        <p14:creationId xmlns:p14="http://schemas.microsoft.com/office/powerpoint/2010/main" val="2166978537"/>
      </p:ext>
    </p:extLst>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039761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9B59-238B-49A3-ADAC-42AE804B583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815BDC0-BFF6-4AB1-AA1D-8A4EF1A4251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3E3A7328-FD1C-42D1-99C7-6595BD07E1CA}" type="slidenum">
              <a:rPr lang="en-GB"/>
              <a:pPr>
                <a:defRPr/>
              </a:pPr>
              <a:t>‹#›</a:t>
            </a:fld>
            <a:endParaRPr lang="en-GB"/>
          </a:p>
        </p:txBody>
      </p:sp>
    </p:spTree>
    <p:extLst>
      <p:ext uri="{BB962C8B-B14F-4D97-AF65-F5344CB8AC3E}">
        <p14:creationId xmlns:p14="http://schemas.microsoft.com/office/powerpoint/2010/main" val="1852766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FE39-5D26-4BED-9485-5AB4F4ADF0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C9392D-AEB8-4170-B9C1-5D6BA7EFE9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1395A223-DB33-494B-8399-AC9411B8747A}" type="slidenum">
              <a:rPr lang="en-GB"/>
              <a:pPr>
                <a:defRPr/>
              </a:pPr>
              <a:t>‹#›</a:t>
            </a:fld>
            <a:endParaRPr lang="en-GB"/>
          </a:p>
        </p:txBody>
      </p:sp>
    </p:spTree>
    <p:extLst>
      <p:ext uri="{BB962C8B-B14F-4D97-AF65-F5344CB8AC3E}">
        <p14:creationId xmlns:p14="http://schemas.microsoft.com/office/powerpoint/2010/main" val="3253946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2350-591D-42F5-AFD8-9511066300A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F9E250-5C21-4A7A-883A-1B0A6F46A3E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4DFEAC54-7059-4FB5-A658-C9F7F23C852C}" type="slidenum">
              <a:rPr lang="en-GB"/>
              <a:pPr>
                <a:defRPr/>
              </a:pPr>
              <a:t>‹#›</a:t>
            </a:fld>
            <a:endParaRPr lang="en-GB"/>
          </a:p>
        </p:txBody>
      </p:sp>
    </p:spTree>
    <p:extLst>
      <p:ext uri="{BB962C8B-B14F-4D97-AF65-F5344CB8AC3E}">
        <p14:creationId xmlns:p14="http://schemas.microsoft.com/office/powerpoint/2010/main" val="3992375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BD7-7693-4615-9F92-40F61C1E22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CDA6B-01A8-4DE2-811B-FBD8C6ECCB6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8B95D1-EC1E-4E67-9460-64C33B4DEB2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6"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1B2A3EE0-4E1C-4615-AE12-B6266FE8843C}" type="slidenum">
              <a:rPr lang="en-GB"/>
              <a:pPr>
                <a:defRPr/>
              </a:pPr>
              <a:t>‹#›</a:t>
            </a:fld>
            <a:endParaRPr lang="en-GB"/>
          </a:p>
        </p:txBody>
      </p:sp>
    </p:spTree>
    <p:extLst>
      <p:ext uri="{BB962C8B-B14F-4D97-AF65-F5344CB8AC3E}">
        <p14:creationId xmlns:p14="http://schemas.microsoft.com/office/powerpoint/2010/main" val="663044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41FB-C17E-45E5-BE80-E73C8C438F5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59C9B8-FF0F-4693-BF57-65CB98533C3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C11A54A-6A9A-4AC7-A803-450C9E9C59A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D2AEC-3943-45AD-B37E-F3601DDCAC3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F636B10-A8A8-4334-9F3B-5B03741D566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8"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54EDE7D7-D123-4C02-9FD7-7CC87BF7BC77}" type="slidenum">
              <a:rPr lang="en-GB"/>
              <a:pPr>
                <a:defRPr/>
              </a:pPr>
              <a:t>‹#›</a:t>
            </a:fld>
            <a:endParaRPr lang="en-GB"/>
          </a:p>
        </p:txBody>
      </p:sp>
    </p:spTree>
    <p:extLst>
      <p:ext uri="{BB962C8B-B14F-4D97-AF65-F5344CB8AC3E}">
        <p14:creationId xmlns:p14="http://schemas.microsoft.com/office/powerpoint/2010/main" val="3469624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B8AF-B9A9-41E0-BD68-1C9C2E85C914}"/>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4"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95F79F5D-7314-4F23-8C38-C79C5430651F}" type="slidenum">
              <a:rPr lang="en-GB"/>
              <a:pPr>
                <a:defRPr/>
              </a:pPr>
              <a:t>‹#›</a:t>
            </a:fld>
            <a:endParaRPr lang="en-GB"/>
          </a:p>
        </p:txBody>
      </p:sp>
    </p:spTree>
    <p:extLst>
      <p:ext uri="{BB962C8B-B14F-4D97-AF65-F5344CB8AC3E}">
        <p14:creationId xmlns:p14="http://schemas.microsoft.com/office/powerpoint/2010/main" val="2184011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3"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59733261-0CB2-4C8F-AD40-DCCC2D5D7CA5}" type="slidenum">
              <a:rPr lang="en-GB"/>
              <a:pPr>
                <a:defRPr/>
              </a:pPr>
              <a:t>‹#›</a:t>
            </a:fld>
            <a:endParaRPr lang="en-GB"/>
          </a:p>
        </p:txBody>
      </p:sp>
    </p:spTree>
    <p:extLst>
      <p:ext uri="{BB962C8B-B14F-4D97-AF65-F5344CB8AC3E}">
        <p14:creationId xmlns:p14="http://schemas.microsoft.com/office/powerpoint/2010/main" val="2851411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D0BE-1F9C-4E10-821D-F7502C181B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257A83-0411-4403-89DA-387F9AE78B8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3E1A15-C565-4E96-B385-9E04C490D6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6"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9840CC02-DD4C-4D59-890A-68708D894C56}" type="slidenum">
              <a:rPr lang="en-GB"/>
              <a:pPr>
                <a:defRPr/>
              </a:pPr>
              <a:t>‹#›</a:t>
            </a:fld>
            <a:endParaRPr lang="en-GB"/>
          </a:p>
        </p:txBody>
      </p:sp>
    </p:spTree>
    <p:extLst>
      <p:ext uri="{BB962C8B-B14F-4D97-AF65-F5344CB8AC3E}">
        <p14:creationId xmlns:p14="http://schemas.microsoft.com/office/powerpoint/2010/main" val="3114214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858F-8BE9-4B95-B882-9493E42B6C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578BD3-E4E5-4709-B523-9358C378D66D}"/>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a:extLst>
              <a:ext uri="{FF2B5EF4-FFF2-40B4-BE49-F238E27FC236}">
                <a16:creationId xmlns:a16="http://schemas.microsoft.com/office/drawing/2014/main" id="{03896973-6337-49BF-AFEF-8656324DBA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6"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3BDD85BF-6C54-4E4C-9EB7-7050501E11BD}" type="slidenum">
              <a:rPr lang="en-GB"/>
              <a:pPr>
                <a:defRPr/>
              </a:pPr>
              <a:t>‹#›</a:t>
            </a:fld>
            <a:endParaRPr lang="en-GB"/>
          </a:p>
        </p:txBody>
      </p:sp>
    </p:spTree>
    <p:extLst>
      <p:ext uri="{BB962C8B-B14F-4D97-AF65-F5344CB8AC3E}">
        <p14:creationId xmlns:p14="http://schemas.microsoft.com/office/powerpoint/2010/main" val="642020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754C-2BEF-4325-9559-4BA1172853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4B5D3-3BA8-43D1-A4DE-A58017532B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4BDF7AE5-04DC-45D4-89E3-91D7139E678E}" type="slidenum">
              <a:rPr lang="en-GB"/>
              <a:pPr>
                <a:defRPr/>
              </a:pPr>
              <a:t>‹#›</a:t>
            </a:fld>
            <a:endParaRPr lang="en-GB"/>
          </a:p>
        </p:txBody>
      </p:sp>
    </p:spTree>
    <p:extLst>
      <p:ext uri="{BB962C8B-B14F-4D97-AF65-F5344CB8AC3E}">
        <p14:creationId xmlns:p14="http://schemas.microsoft.com/office/powerpoint/2010/main" val="422587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246080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CC231-DB8B-4EE0-912B-97587AC8BDC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FC2921-BABA-4D96-9C3C-38B4F0BD0EC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22/09/2023</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12"/>
          </p:nvPr>
        </p:nvSpPr>
        <p:spPr/>
        <p:txBody>
          <a:bodyPr/>
          <a:lstStyle>
            <a:lvl1pPr>
              <a:defRPr/>
            </a:lvl1pPr>
          </a:lstStyle>
          <a:p>
            <a:pPr>
              <a:defRPr/>
            </a:pPr>
            <a:fld id="{6991D9B1-C1BB-432F-8722-9825511E3011}" type="slidenum">
              <a:rPr lang="en-GB"/>
              <a:pPr>
                <a:defRPr/>
              </a:pPr>
              <a:t>‹#›</a:t>
            </a:fld>
            <a:endParaRPr lang="en-GB"/>
          </a:p>
        </p:txBody>
      </p:sp>
    </p:spTree>
    <p:extLst>
      <p:ext uri="{BB962C8B-B14F-4D97-AF65-F5344CB8AC3E}">
        <p14:creationId xmlns:p14="http://schemas.microsoft.com/office/powerpoint/2010/main" val="227133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0213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54204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1203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858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7787" r:id="rId1"/>
    <p:sldLayoutId id="2147487788" r:id="rId2"/>
    <p:sldLayoutId id="2147487789" r:id="rId3"/>
    <p:sldLayoutId id="2147487790" r:id="rId4"/>
    <p:sldLayoutId id="2147487791" r:id="rId5"/>
    <p:sldLayoutId id="2147487792" r:id="rId6"/>
    <p:sldLayoutId id="2147487793" r:id="rId7"/>
    <p:sldLayoutId id="2147487794" r:id="rId8"/>
    <p:sldLayoutId id="2147487795" r:id="rId9"/>
    <p:sldLayoutId id="2147487823" r:id="rId10"/>
    <p:sldLayoutId id="2147487824" r:id="rId11"/>
    <p:sldLayoutId id="2147487796"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7">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7797" r:id="rId1"/>
    <p:sldLayoutId id="2147487798" r:id="rId2"/>
    <p:sldLayoutId id="2147487799" r:id="rId3"/>
    <p:sldLayoutId id="2147487800" r:id="rId4"/>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anose="020B0604020202020204" pitchFamily="34"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anose="020B0604020202020204" pitchFamily="34"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latin typeface="Arial" pitchFamily="34" charset="0"/>
              </a:defRPr>
            </a:lvl1pPr>
          </a:lstStyle>
          <a:p>
            <a:pPr>
              <a:defRPr/>
            </a:pPr>
            <a:fld id="{CD67643D-2DC2-4999-9631-6E0C1C7E9984}" type="datetime2">
              <a:rPr lang="en-US"/>
              <a:pPr>
                <a:defRPr/>
              </a:pPr>
              <a:t>Friday, September 22, 2023</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eaLnBrk="1" hangingPunct="1">
              <a:defRPr sz="1200">
                <a:solidFill>
                  <a:srgbClr val="FFFFFF"/>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73DA89FA-40FA-48D6-BA53-682BFE2586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825" r:id="rId1"/>
    <p:sldLayoutId id="2147487826" r:id="rId2"/>
    <p:sldLayoutId id="2147487827" r:id="rId3"/>
    <p:sldLayoutId id="2147487828" r:id="rId4"/>
    <p:sldLayoutId id="2147487829" r:id="rId5"/>
    <p:sldLayoutId id="2147487830" r:id="rId6"/>
    <p:sldLayoutId id="2147487831" r:id="rId7"/>
    <p:sldLayoutId id="2147487832" r:id="rId8"/>
    <p:sldLayoutId id="2147487833" r:id="rId9"/>
    <p:sldLayoutId id="2147487834" r:id="rId10"/>
    <p:sldLayoutId id="2147487835"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a:extLst>
              <a:ext uri="{FF2B5EF4-FFF2-40B4-BE49-F238E27FC236}">
                <a16:creationId xmlns:a16="http://schemas.microsoft.com/office/drawing/2014/main" id="{847AD442-62C0-9939-F47F-D52B6ACE80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fld id="{48DFE21A-AFC8-B24C-BEC9-7F4B0635BC3D}" type="datetimeFigureOut">
              <a:rPr lang="en-US"/>
              <a:pPr>
                <a:defRPr/>
              </a:pPr>
              <a:t>9/22/2023</a:t>
            </a:fld>
            <a:endParaRPr lang="en-US"/>
          </a:p>
        </p:txBody>
      </p:sp>
      <p:sp>
        <p:nvSpPr>
          <p:cNvPr id="5" name="Footer Placeholder 4">
            <a:extLst>
              <a:ext uri="{FF2B5EF4-FFF2-40B4-BE49-F238E27FC236}">
                <a16:creationId xmlns:a16="http://schemas.microsoft.com/office/drawing/2014/main" id="{69FF2774-FE46-45AD-93EB-6A3B3643E6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F5DE7E8F-BE22-CF0F-61B1-067275DF58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fld id="{4FD9B618-AFC0-4C93-9C7A-5C99734901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01" r:id="rId1"/>
    <p:sldLayoutId id="2147487802" r:id="rId2"/>
    <p:sldLayoutId id="2147487803" r:id="rId3"/>
    <p:sldLayoutId id="2147487804" r:id="rId4"/>
    <p:sldLayoutId id="2147487805" r:id="rId5"/>
    <p:sldLayoutId id="2147487806" r:id="rId6"/>
    <p:sldLayoutId id="2147487807" r:id="rId7"/>
    <p:sldLayoutId id="2147487808" r:id="rId8"/>
    <p:sldLayoutId id="2147487809" r:id="rId9"/>
    <p:sldLayoutId id="2147487810" r:id="rId10"/>
    <p:sldLayoutId id="2147487811" r:id="rId11"/>
    <p:sldLayoutId id="2147487836"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DB29BF4-4D38-4BB1-9B00-28882CAFDC60}" type="datetimeFigureOut">
              <a:rPr lang="en-GB"/>
              <a:pPr>
                <a:defRPr/>
              </a:pPr>
              <a:t>22/09/2023</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063C577-4F18-417D-B7E0-A3B0193B38A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7812" r:id="rId1"/>
    <p:sldLayoutId id="2147487813" r:id="rId2"/>
    <p:sldLayoutId id="2147487814" r:id="rId3"/>
    <p:sldLayoutId id="2147487815" r:id="rId4"/>
    <p:sldLayoutId id="2147487816" r:id="rId5"/>
    <p:sldLayoutId id="2147487817" r:id="rId6"/>
    <p:sldLayoutId id="2147487818" r:id="rId7"/>
    <p:sldLayoutId id="2147487819" r:id="rId8"/>
    <p:sldLayoutId id="2147487820" r:id="rId9"/>
    <p:sldLayoutId id="2147487821" r:id="rId10"/>
    <p:sldLayoutId id="214748782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M-4PS6aPSAhXF1hQKHRv_DmsQjRwIBw&amp;url=http://www.wellingtonprimary.org.uk/pages/the-school/attendance.php&amp;psig=AFQjCNG3hIFbw1A6mKyBfD8Ii_IMDIoy8w&amp;ust=1487856986955830"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23.gif"/><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kylinesupport.org/"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s://www.youtube.com/watch?v=Fc9wPYlnCg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J7S3wWFKm-o" TargetMode="Externa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normAutofit/>
          </a:bodyPr>
          <a:lstStyle/>
          <a:p>
            <a:pPr algn="ctr" eaLnBrk="1" fontAlgn="auto" hangingPunct="1">
              <a:spcAft>
                <a:spcPts val="0"/>
              </a:spcAft>
              <a:defRPr/>
            </a:pPr>
            <a:r>
              <a:rPr altLang="en-US" dirty="0">
                <a:latin typeface="Calibri" panose="020F0502020204030204" pitchFamily="34" charset="0"/>
              </a:rPr>
              <a:t>Year </a:t>
            </a:r>
            <a:r>
              <a:rPr altLang="en-US" dirty="0" smtClean="0">
                <a:latin typeface="Calibri" panose="020F0502020204030204" pitchFamily="34" charset="0"/>
              </a:rPr>
              <a:t>1</a:t>
            </a:r>
            <a:r>
              <a:rPr lang="en-GB" altLang="en-US" dirty="0">
                <a:latin typeface="Calibri" panose="020F0502020204030204" pitchFamily="34" charset="0"/>
              </a:rPr>
              <a:t>0</a:t>
            </a:r>
            <a:r>
              <a:rPr lang="en-GB" altLang="en-US" dirty="0" smtClean="0">
                <a:latin typeface="Calibri" panose="020F0502020204030204" pitchFamily="34" charset="0"/>
              </a:rPr>
              <a:t/>
            </a:r>
            <a:br>
              <a:rPr lang="en-GB" altLang="en-US" dirty="0" smtClean="0">
                <a:latin typeface="Calibri" panose="020F0502020204030204" pitchFamily="34" charset="0"/>
              </a:rPr>
            </a:br>
            <a:r>
              <a:rPr lang="en-GB" altLang="en-US" dirty="0" smtClean="0">
                <a:latin typeface="Calibri" panose="020F0502020204030204" pitchFamily="34" charset="0"/>
              </a:rPr>
              <a:t>information evening</a:t>
            </a:r>
            <a:endParaRPr altLang="en-US" dirty="0">
              <a:latin typeface="Calibri" panose="020F0502020204030204" pitchFamily="34" charset="0"/>
            </a:endParaRPr>
          </a:p>
        </p:txBody>
      </p:sp>
      <p:pic>
        <p:nvPicPr>
          <p:cNvPr id="22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221163"/>
            <a:ext cx="16398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AB8C311F-7253-4AED-9701-7FC0708C41C7}"/>
              </a:ext>
              <a:ext uri="{C183D7F6-B498-43B3-948B-1728B52AA6E4}"/>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1274" name="Rectangle 11273">
            <a:extLst>
              <a:ext uri="{FF2B5EF4-FFF2-40B4-BE49-F238E27FC236}">
                <a16:creationId xmlns:a16="http://schemas.microsoft.com/office/drawing/2014/main" id="{E2384209-CB15-4CDF-9D31-C44FD9A3F20D}"/>
              </a:ext>
              <a:ext uri="{C183D7F6-B498-43B3-948B-1728B52AA6E4}"/>
            </a:extLst>
          </p:cNvPr>
          <p:cNvSpPr>
            <a:spLocks noGrp="1" noRot="1" noChangeAspect="1" noMove="1" noResize="1" noEditPoints="1" noAdjustHandles="1" noChangeArrowheads="1" noChangeShapeType="1" noTextEdit="1"/>
          </p:cNvSpPr>
          <p:nvPr/>
        </p:nvSpPr>
        <p:spPr>
          <a:xfrm rot="16200000" flipH="1">
            <a:off x="2000250" y="-1143000"/>
            <a:ext cx="5143500" cy="9144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1276" name="Rectangle 11275">
            <a:extLst>
              <a:ext uri="{FF2B5EF4-FFF2-40B4-BE49-F238E27FC236}">
                <a16:creationId xmlns:a16="http://schemas.microsoft.com/office/drawing/2014/main" id="{2633B3B5-CC90-43F0-8714-D31D1F3F0209}"/>
              </a:ext>
              <a:ext uri="{C183D7F6-B498-43B3-948B-1728B52AA6E4}"/>
            </a:extLst>
          </p:cNvPr>
          <p:cNvSpPr>
            <a:spLocks noGrp="1" noRot="1" noChangeAspect="1" noMove="1" noResize="1" noEditPoints="1" noAdjustHandles="1" noChangeArrowheads="1" noChangeShapeType="1" noTextEdit="1"/>
          </p:cNvSpPr>
          <p:nvPr/>
        </p:nvSpPr>
        <p:spPr>
          <a:xfrm rot="10800000" flipH="1">
            <a:off x="-1734" y="857250"/>
            <a:ext cx="6803135"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1278" name="Rectangle 11277">
            <a:extLst>
              <a:ext uri="{FF2B5EF4-FFF2-40B4-BE49-F238E27FC236}">
                <a16:creationId xmlns:a16="http://schemas.microsoft.com/office/drawing/2014/main" id="{A8D57A06-A426-446D-B02C-A2DC6B62E45E}"/>
              </a:ext>
              <a:ext uri="{C183D7F6-B498-43B3-948B-1728B52AA6E4}"/>
            </a:extLst>
          </p:cNvPr>
          <p:cNvSpPr>
            <a:spLocks noGrp="1" noRot="1" noChangeAspect="1" noMove="1" noResize="1" noEditPoints="1" noAdjustHandles="1" noChangeArrowheads="1" noChangeShapeType="1" noTextEdit="1"/>
          </p:cNvSpPr>
          <p:nvPr/>
        </p:nvSpPr>
        <p:spPr>
          <a:xfrm rot="16200000" flipH="1">
            <a:off x="2737644" y="-407194"/>
            <a:ext cx="3670300" cy="9145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pic>
        <p:nvPicPr>
          <p:cNvPr id="40968" name="Content Placeholder 3" descr="Image result for every school day counts">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482600" y="1200150"/>
            <a:ext cx="8178800" cy="44577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altLang="en-US" sz="3000" smtClean="0"/>
              <a:t>If  a Student has 90% attendance, what it actually means is…</a:t>
            </a:r>
          </a:p>
        </p:txBody>
      </p:sp>
      <p:sp>
        <p:nvSpPr>
          <p:cNvPr id="43011" name="Rectangle 3"/>
          <p:cNvSpPr>
            <a:spLocks noGrp="1" noChangeArrowheads="1"/>
          </p:cNvSpPr>
          <p:nvPr>
            <p:ph type="body" sz="half" idx="1"/>
          </p:nvPr>
        </p:nvSpPr>
        <p:spPr>
          <a:xfrm>
            <a:off x="0" y="2187575"/>
            <a:ext cx="9144000" cy="3908425"/>
          </a:xfrm>
        </p:spPr>
        <p:txBody>
          <a:bodyPr/>
          <a:lstStyle/>
          <a:p>
            <a:pPr algn="ctr" eaLnBrk="1" hangingPunct="1">
              <a:buFont typeface="Wingdings" panose="05000000000000000000" pitchFamily="2" charset="2"/>
              <a:buNone/>
            </a:pPr>
            <a:r>
              <a:rPr lang="en-GB" altLang="en-US" sz="2000" b="1" smtClean="0">
                <a:solidFill>
                  <a:schemeClr val="hlink"/>
                </a:solidFill>
              </a:rPr>
              <a:t>90%</a:t>
            </a:r>
            <a:r>
              <a:rPr lang="en-GB" altLang="en-US" sz="2000" smtClean="0"/>
              <a:t> attendance </a:t>
            </a:r>
            <a:r>
              <a:rPr lang="en-GB" altLang="en-US" sz="2000" b="1" smtClean="0">
                <a:solidFill>
                  <a:srgbClr val="FF3300"/>
                </a:solidFill>
              </a:rPr>
              <a:t>=</a:t>
            </a:r>
            <a:r>
              <a:rPr lang="en-GB" altLang="en-US" sz="2000" smtClean="0"/>
              <a:t> </a:t>
            </a:r>
            <a:r>
              <a:rPr lang="en-GB" altLang="en-US" sz="2000" b="1" smtClean="0">
                <a:solidFill>
                  <a:schemeClr val="hlink"/>
                </a:solidFill>
              </a:rPr>
              <a:t>½ day missed</a:t>
            </a:r>
            <a:r>
              <a:rPr lang="en-GB" altLang="en-US" sz="2000" smtClean="0"/>
              <a:t> every week!!</a:t>
            </a:r>
          </a:p>
          <a:p>
            <a:pPr eaLnBrk="1" hangingPunct="1">
              <a:buFont typeface="Wingdings" panose="05000000000000000000" pitchFamily="2" charset="2"/>
              <a:buNone/>
            </a:pPr>
            <a:r>
              <a:rPr lang="en-GB" altLang="en-US" sz="2000" smtClean="0"/>
              <a:t>  </a:t>
            </a:r>
          </a:p>
          <a:p>
            <a:pPr algn="ctr" eaLnBrk="1" hangingPunct="1">
              <a:buFont typeface="Arial" panose="020B0604020202020204" pitchFamily="34" charset="0"/>
              <a:buNone/>
            </a:pPr>
            <a:r>
              <a:rPr lang="en-GB" altLang="en-US" sz="2000" b="1" smtClean="0">
                <a:solidFill>
                  <a:srgbClr val="7030A0"/>
                </a:solidFill>
              </a:rPr>
              <a:t>1 school year</a:t>
            </a:r>
            <a:r>
              <a:rPr lang="en-GB" altLang="en-US" sz="2000" smtClean="0">
                <a:solidFill>
                  <a:srgbClr val="7030A0"/>
                </a:solidFill>
              </a:rPr>
              <a:t> </a:t>
            </a:r>
            <a:r>
              <a:rPr lang="en-GB" altLang="en-US" sz="2000" smtClean="0">
                <a:solidFill>
                  <a:srgbClr val="000000"/>
                </a:solidFill>
              </a:rPr>
              <a:t>at </a:t>
            </a:r>
            <a:r>
              <a:rPr lang="en-GB" altLang="en-US" sz="2000" b="1" smtClean="0">
                <a:solidFill>
                  <a:srgbClr val="7030A0"/>
                </a:solidFill>
              </a:rPr>
              <a:t>90%</a:t>
            </a:r>
            <a:r>
              <a:rPr lang="en-GB" altLang="en-US" sz="2000" smtClean="0">
                <a:solidFill>
                  <a:srgbClr val="000000"/>
                </a:solidFill>
              </a:rPr>
              <a:t> attendance = </a:t>
            </a:r>
            <a:r>
              <a:rPr lang="en-GB" altLang="en-US" sz="2000" b="1" smtClean="0">
                <a:solidFill>
                  <a:srgbClr val="7030A0"/>
                </a:solidFill>
              </a:rPr>
              <a:t>4</a:t>
            </a:r>
            <a:r>
              <a:rPr lang="en-GB" altLang="en-US" sz="2000" smtClean="0">
                <a:solidFill>
                  <a:srgbClr val="00FF00"/>
                </a:solidFill>
              </a:rPr>
              <a:t> </a:t>
            </a:r>
            <a:r>
              <a:rPr lang="en-GB" altLang="en-US" sz="2000" smtClean="0">
                <a:solidFill>
                  <a:srgbClr val="000000"/>
                </a:solidFill>
              </a:rPr>
              <a:t>whole weeks of lessons </a:t>
            </a:r>
            <a:r>
              <a:rPr lang="en-GB" altLang="en-US" sz="2000" b="1" smtClean="0">
                <a:solidFill>
                  <a:srgbClr val="7030A0"/>
                </a:solidFill>
              </a:rPr>
              <a:t>MISSED!!!</a:t>
            </a:r>
          </a:p>
          <a:p>
            <a:pPr algn="ctr" eaLnBrk="1" hangingPunct="1">
              <a:buFont typeface="Arial" panose="020B0604020202020204" pitchFamily="34" charset="0"/>
              <a:buNone/>
            </a:pPr>
            <a:endParaRPr lang="en-GB" altLang="en-US" sz="2000" b="1" smtClean="0">
              <a:solidFill>
                <a:srgbClr val="7030A0"/>
              </a:solidFill>
            </a:endParaRPr>
          </a:p>
          <a:p>
            <a:pPr algn="ctr" eaLnBrk="1" hangingPunct="1">
              <a:buFont typeface="Arial" panose="020B0604020202020204" pitchFamily="34" charset="0"/>
              <a:buNone/>
            </a:pPr>
            <a:r>
              <a:rPr lang="en-GB" altLang="en-US" sz="2000" b="1" smtClean="0">
                <a:solidFill>
                  <a:srgbClr val="7030A0"/>
                </a:solidFill>
              </a:rPr>
              <a:t>90%</a:t>
            </a:r>
            <a:r>
              <a:rPr lang="en-GB" altLang="en-US" sz="2000" smtClean="0">
                <a:solidFill>
                  <a:srgbClr val="7030A0"/>
                </a:solidFill>
              </a:rPr>
              <a:t> </a:t>
            </a:r>
            <a:r>
              <a:rPr lang="en-GB" altLang="en-US" sz="2000" smtClean="0"/>
              <a:t>attendance for </a:t>
            </a:r>
            <a:r>
              <a:rPr lang="en-GB" altLang="en-US" sz="2000" smtClean="0">
                <a:solidFill>
                  <a:srgbClr val="7030A0"/>
                </a:solidFill>
              </a:rPr>
              <a:t>5 </a:t>
            </a:r>
            <a:r>
              <a:rPr lang="en-GB" altLang="en-US" sz="2000" smtClean="0"/>
              <a:t>years of secondary school….</a:t>
            </a:r>
            <a:r>
              <a:rPr lang="en-GB" altLang="en-US" sz="2000" smtClean="0">
                <a:solidFill>
                  <a:srgbClr val="FF3300"/>
                </a:solidFill>
              </a:rPr>
              <a:t> =</a:t>
            </a:r>
            <a:r>
              <a:rPr lang="en-GB" altLang="en-US" sz="2000" smtClean="0"/>
              <a:t> </a:t>
            </a:r>
            <a:r>
              <a:rPr lang="en-GB" altLang="en-US" sz="2000" b="1" smtClean="0">
                <a:solidFill>
                  <a:srgbClr val="7030A0"/>
                </a:solidFill>
              </a:rPr>
              <a:t>½</a:t>
            </a:r>
            <a:r>
              <a:rPr lang="en-GB" altLang="en-US" sz="2000" smtClean="0">
                <a:solidFill>
                  <a:srgbClr val="00FF00"/>
                </a:solidFill>
              </a:rPr>
              <a:t> </a:t>
            </a:r>
            <a:r>
              <a:rPr lang="en-GB" altLang="en-US" sz="2000" smtClean="0"/>
              <a:t>a school </a:t>
            </a:r>
            <a:r>
              <a:rPr lang="en-GB" altLang="en-US" sz="2000" b="1" smtClean="0">
                <a:solidFill>
                  <a:srgbClr val="7030A0"/>
                </a:solidFill>
              </a:rPr>
              <a:t>year missed!</a:t>
            </a:r>
          </a:p>
          <a:p>
            <a:pPr algn="ctr" eaLnBrk="1" hangingPunct="1">
              <a:buFont typeface="Arial" panose="020B0604020202020204" pitchFamily="34" charset="0"/>
              <a:buNone/>
            </a:pPr>
            <a:endParaRPr lang="en-GB" altLang="en-US" b="1" smtClean="0">
              <a:solidFill>
                <a:srgbClr val="7030A0"/>
              </a:solidFill>
            </a:endParaRPr>
          </a:p>
          <a:p>
            <a:pPr algn="ctr" eaLnBrk="1" hangingPunct="1">
              <a:buFont typeface="Arial" panose="020B0604020202020204" pitchFamily="34" charset="0"/>
              <a:buNone/>
            </a:pPr>
            <a:endParaRPr lang="en-GB" altLang="en-US" b="1" smtClean="0">
              <a:solidFill>
                <a:srgbClr val="7030A0"/>
              </a:solidFill>
            </a:endParaRPr>
          </a:p>
          <a:p>
            <a:pPr eaLnBrk="1" hangingPunct="1">
              <a:buFont typeface="Wingdings" panose="05000000000000000000" pitchFamily="2" charset="2"/>
              <a:buNone/>
            </a:pPr>
            <a:endParaRPr lang="en-GB" altLang="en-US" smtClean="0"/>
          </a:p>
          <a:p>
            <a:pPr eaLnBrk="1" hangingPunct="1"/>
            <a:endParaRPr lang="en-GB" altLang="en-US" smtClean="0"/>
          </a:p>
          <a:p>
            <a:pPr eaLnBrk="1" hangingPunct="1"/>
            <a:endParaRPr lang="en-GB" altLang="en-US" smtClean="0"/>
          </a:p>
          <a:p>
            <a:pPr eaLnBrk="1" hangingPunct="1"/>
            <a:endParaRPr lang="en-GB" altLang="en-US" smtClean="0"/>
          </a:p>
        </p:txBody>
      </p:sp>
      <p:sp>
        <p:nvSpPr>
          <p:cNvPr id="43012" name="Content Placeholder 1"/>
          <p:cNvSpPr>
            <a:spLocks noGrp="1"/>
          </p:cNvSpPr>
          <p:nvPr>
            <p:ph sz="half" idx="2"/>
          </p:nvPr>
        </p:nvSpPr>
        <p:spPr>
          <a:xfrm>
            <a:off x="5867400" y="1981200"/>
            <a:ext cx="2819400" cy="4114800"/>
          </a:xfrm>
        </p:spPr>
        <p:txBody>
          <a:bodyPr/>
          <a:lstStyle/>
          <a:p>
            <a:endParaRPr lang="en-GB" altLang="en-US" smtClean="0"/>
          </a:p>
        </p:txBody>
      </p:sp>
    </p:spTree>
  </p:cSld>
  <p:clrMapOvr>
    <a:masterClrMapping/>
  </p:clrMapOvr>
  <p:transition advTm="1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sz="3000" smtClean="0"/>
              <a:t>What impact might this have on a student’s life……?</a:t>
            </a:r>
          </a:p>
        </p:txBody>
      </p:sp>
      <p:sp>
        <p:nvSpPr>
          <p:cNvPr id="45059" name="Rectangle 3"/>
          <p:cNvSpPr>
            <a:spLocks noGrp="1" noChangeArrowheads="1"/>
          </p:cNvSpPr>
          <p:nvPr>
            <p:ph type="body" idx="1"/>
          </p:nvPr>
        </p:nvSpPr>
        <p:spPr/>
        <p:txBody>
          <a:bodyPr/>
          <a:lstStyle/>
          <a:p>
            <a:pPr algn="r" eaLnBrk="1" hangingPunct="1">
              <a:buFont typeface="Wingdings" panose="05000000000000000000" pitchFamily="2" charset="2"/>
              <a:buNone/>
            </a:pPr>
            <a:r>
              <a:rPr lang="en-GB" altLang="en-US" smtClean="0"/>
              <a:t>Research suggests that </a:t>
            </a:r>
            <a:r>
              <a:rPr lang="en-GB" altLang="en-US" sz="3000" b="1" smtClean="0">
                <a:solidFill>
                  <a:srgbClr val="7030A0"/>
                </a:solidFill>
              </a:rPr>
              <a:t>17 missed school days</a:t>
            </a:r>
            <a:r>
              <a:rPr lang="en-GB" altLang="en-US" smtClean="0">
                <a:solidFill>
                  <a:srgbClr val="7030A0"/>
                </a:solidFill>
              </a:rPr>
              <a:t> </a:t>
            </a:r>
            <a:r>
              <a:rPr lang="en-GB" altLang="en-US" smtClean="0"/>
              <a:t>a year </a:t>
            </a:r>
            <a:r>
              <a:rPr lang="en-GB" altLang="en-US" sz="3300" b="1" smtClean="0">
                <a:solidFill>
                  <a:srgbClr val="7030A0"/>
                </a:solidFill>
              </a:rPr>
              <a:t>=</a:t>
            </a:r>
            <a:r>
              <a:rPr lang="en-GB" altLang="en-US" smtClean="0"/>
              <a:t> GCSE grade </a:t>
            </a:r>
            <a:r>
              <a:rPr lang="en-GB" altLang="en-US" sz="3000" b="1" smtClean="0">
                <a:solidFill>
                  <a:srgbClr val="7030A0"/>
                </a:solidFill>
              </a:rPr>
              <a:t>DROP</a:t>
            </a:r>
            <a:r>
              <a:rPr lang="en-GB" altLang="en-US" sz="3000" b="1" smtClean="0"/>
              <a:t> </a:t>
            </a:r>
            <a:r>
              <a:rPr lang="en-GB" altLang="en-US" smtClean="0"/>
              <a:t>in achievement. (DfES)</a:t>
            </a:r>
          </a:p>
          <a:p>
            <a:pPr algn="ctr" eaLnBrk="1" hangingPunct="1">
              <a:buFont typeface="Wingdings" panose="05000000000000000000" pitchFamily="2" charset="2"/>
              <a:buNone/>
            </a:pPr>
            <a:r>
              <a:rPr lang="en-GB" altLang="en-US" smtClean="0"/>
              <a:t>The greater the attendance the greater the achievement.</a:t>
            </a:r>
          </a:p>
        </p:txBody>
      </p:sp>
      <p:pic>
        <p:nvPicPr>
          <p:cNvPr id="45060" name="Picture 5" descr="MCj039748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670425"/>
            <a:ext cx="12065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MCj039815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963" y="4184650"/>
            <a:ext cx="102076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MMj0303470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670425"/>
            <a:ext cx="12414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1" name="AutoShape 11"/>
          <p:cNvSpPr>
            <a:spLocks noChangeArrowheads="1"/>
          </p:cNvSpPr>
          <p:nvPr/>
        </p:nvSpPr>
        <p:spPr bwMode="auto">
          <a:xfrm rot="20184507">
            <a:off x="674688" y="1851025"/>
            <a:ext cx="323850" cy="1662113"/>
          </a:xfrm>
          <a:prstGeom prst="downArrow">
            <a:avLst>
              <a:gd name="adj1" fmla="val 50000"/>
              <a:gd name="adj2" fmla="val 12830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685800" eaLnBrk="1" fontAlgn="auto" hangingPunct="1">
              <a:spcBef>
                <a:spcPct val="0"/>
              </a:spcBef>
              <a:spcAft>
                <a:spcPts val="0"/>
              </a:spcAft>
              <a:buClrTx/>
              <a:buSzTx/>
              <a:buFont typeface="Wingdings" panose="05000000000000000000" pitchFamily="2" charset="2"/>
              <a:buNone/>
              <a:defRPr/>
            </a:pPr>
            <a:endParaRPr lang="en-US" altLang="en-US" sz="1350">
              <a:solidFill>
                <a:srgbClr val="CC0000"/>
              </a:solidFill>
            </a:endParaRPr>
          </a:p>
        </p:txBody>
      </p:sp>
      <p:sp>
        <p:nvSpPr>
          <p:cNvPr id="128012" name="AutoShape 12"/>
          <p:cNvSpPr>
            <a:spLocks noChangeArrowheads="1"/>
          </p:cNvSpPr>
          <p:nvPr/>
        </p:nvSpPr>
        <p:spPr bwMode="auto">
          <a:xfrm rot="10800000">
            <a:off x="7110413" y="4346575"/>
            <a:ext cx="323850" cy="1512888"/>
          </a:xfrm>
          <a:prstGeom prst="downArrow">
            <a:avLst>
              <a:gd name="adj1" fmla="val 50000"/>
              <a:gd name="adj2" fmla="val 116820"/>
            </a:avLst>
          </a:prstGeom>
          <a:solidFill>
            <a:srgbClr val="7030A0"/>
          </a:solidFill>
          <a:ln>
            <a:noFill/>
          </a:ln>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685800" eaLnBrk="1" fontAlgn="auto" hangingPunct="1">
              <a:spcBef>
                <a:spcPct val="0"/>
              </a:spcBef>
              <a:spcAft>
                <a:spcPts val="0"/>
              </a:spcAft>
              <a:buClrTx/>
              <a:buSzTx/>
              <a:buFont typeface="Wingdings" panose="05000000000000000000" pitchFamily="2" charset="2"/>
              <a:buNone/>
              <a:defRPr/>
            </a:pPr>
            <a:endParaRPr lang="en-US" altLang="en-US" sz="1350" dirty="0">
              <a:solidFill>
                <a:srgbClr val="7030A0"/>
              </a:solidFill>
              <a:highlight>
                <a:srgbClr val="800080"/>
              </a:highlight>
            </a:endParaRPr>
          </a:p>
        </p:txBody>
      </p:sp>
    </p:spTree>
  </p:cSld>
  <p:clrMapOvr>
    <a:masterClrMapping/>
  </p:clrMapOvr>
  <p:transition spd="med"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28011"/>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1280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1" grpId="0" animBg="1"/>
      <p:bldP spid="1280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3" descr="cid:image004.jpg@01D4146B.15542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60363"/>
            <a:ext cx="77755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https://naturalhealthcourses.com/wp-content/uploads/2016/01/SNHS-sports-psycholog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1"/>
          <p:cNvSpPr>
            <a:spLocks noChangeArrowheads="1"/>
          </p:cNvSpPr>
          <p:nvPr/>
        </p:nvSpPr>
        <p:spPr bwMode="auto">
          <a:xfrm>
            <a:off x="323850" y="476250"/>
            <a:ext cx="8612188" cy="398463"/>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7000"/>
              </a:lnSpc>
              <a:spcBef>
                <a:spcPct val="0"/>
              </a:spcBef>
              <a:spcAft>
                <a:spcPts val="800"/>
              </a:spcAft>
              <a:buClrTx/>
              <a:buSzTx/>
              <a:buFontTx/>
              <a:buNone/>
            </a:pPr>
            <a:r>
              <a:rPr lang="en-GB" altLang="en-US" sz="2000">
                <a:solidFill>
                  <a:srgbClr val="FF3300"/>
                </a:solidFill>
                <a:cs typeface="Times New Roman" panose="02020603050405020304" pitchFamily="18" charset="0"/>
              </a:rPr>
              <a:t>Sometimes students may feel like they are climbing a mountain</a:t>
            </a:r>
          </a:p>
        </p:txBody>
      </p:sp>
      <p:sp>
        <p:nvSpPr>
          <p:cNvPr id="8" name="Rectangle 7"/>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www.epicnewmedia.co.uk/perch/resources/infographic-tips-ideas.jpg"/>
          <p:cNvPicPr>
            <a:picLocks noChangeAspect="1" noChangeArrowheads="1"/>
          </p:cNvPicPr>
          <p:nvPr/>
        </p:nvPicPr>
        <p:blipFill>
          <a:blip r:embed="rId3">
            <a:extLst>
              <a:ext uri="{28A0092B-C50C-407E-A947-70E740481C1C}">
                <a14:useLocalDpi xmlns:a14="http://schemas.microsoft.com/office/drawing/2010/main" val="0"/>
              </a:ext>
            </a:extLst>
          </a:blip>
          <a:srcRect t="13911"/>
          <a:stretch>
            <a:fillRect/>
          </a:stretch>
        </p:blipFill>
        <p:spPr bwMode="auto">
          <a:xfrm>
            <a:off x="0" y="0"/>
            <a:ext cx="914400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
        <p:nvSpPr>
          <p:cNvPr id="51204" name="TextBox 1"/>
          <p:cNvSpPr txBox="1">
            <a:spLocks noChangeArrowheads="1"/>
          </p:cNvSpPr>
          <p:nvPr/>
        </p:nvSpPr>
        <p:spPr bwMode="auto">
          <a:xfrm>
            <a:off x="385763" y="4914900"/>
            <a:ext cx="83724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5400" b="1">
                <a:solidFill>
                  <a:srgbClr val="FF3300"/>
                </a:solidFill>
                <a:cs typeface="Arial" panose="020B0604020202020204" pitchFamily="34" charset="0"/>
              </a:rPr>
              <a:t>Top tips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lessthismorethat.com/wp-content/uploads/2017/01/Day-2-Logo-Design-1080x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0"/>
            <a:ext cx="9220201"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
        <p:nvSpPr>
          <p:cNvPr id="53252" name="TextBox 5"/>
          <p:cNvSpPr txBox="1">
            <a:spLocks noChangeArrowheads="1"/>
          </p:cNvSpPr>
          <p:nvPr/>
        </p:nvSpPr>
        <p:spPr bwMode="auto">
          <a:xfrm>
            <a:off x="0" y="341313"/>
            <a:ext cx="9144000" cy="1446212"/>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How can you help your child </a:t>
            </a:r>
          </a:p>
          <a:p>
            <a:pPr algn="ctr" eaLnBrk="1" hangingPunct="1">
              <a:spcBef>
                <a:spcPct val="0"/>
              </a:spcBef>
              <a:buClrTx/>
              <a:buSzTx/>
              <a:buFontTx/>
              <a:buNone/>
            </a:pPr>
            <a:r>
              <a:rPr lang="en-GB" altLang="en-US" sz="4400">
                <a:solidFill>
                  <a:schemeClr val="bg1"/>
                </a:solidFill>
                <a:cs typeface="Arial" panose="020B0604020202020204" pitchFamily="34" charset="0"/>
              </a:rPr>
              <a:t> and prepare them for the exams? </a:t>
            </a:r>
          </a:p>
        </p:txBody>
      </p:sp>
      <p:sp>
        <p:nvSpPr>
          <p:cNvPr id="53253" name="TextBox 6"/>
          <p:cNvSpPr txBox="1">
            <a:spLocks noChangeArrowheads="1"/>
          </p:cNvSpPr>
          <p:nvPr/>
        </p:nvSpPr>
        <p:spPr bwMode="auto">
          <a:xfrm>
            <a:off x="295275" y="2070100"/>
            <a:ext cx="4275138" cy="3970338"/>
          </a:xfrm>
          <a:prstGeom prst="rect">
            <a:avLst/>
          </a:prstGeom>
          <a:solidFill>
            <a:srgbClr val="FFFFFF">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800">
                <a:cs typeface="Arial" panose="020B0604020202020204" pitchFamily="34" charset="0"/>
              </a:rPr>
              <a:t>Study skills</a:t>
            </a:r>
          </a:p>
          <a:p>
            <a:pPr eaLnBrk="1" hangingPunct="1">
              <a:spcBef>
                <a:spcPct val="0"/>
              </a:spcBef>
              <a:buClrTx/>
              <a:buSzTx/>
              <a:buFontTx/>
              <a:buNone/>
            </a:pPr>
            <a:r>
              <a:rPr lang="en-GB" altLang="en-US" sz="2800">
                <a:cs typeface="Arial" panose="020B0604020202020204" pitchFamily="34" charset="0"/>
              </a:rPr>
              <a:t>Keep them active</a:t>
            </a:r>
          </a:p>
          <a:p>
            <a:pPr eaLnBrk="1" hangingPunct="1">
              <a:spcBef>
                <a:spcPct val="0"/>
              </a:spcBef>
              <a:buClrTx/>
              <a:buSzTx/>
              <a:buFontTx/>
              <a:buNone/>
            </a:pPr>
            <a:r>
              <a:rPr lang="en-GB" altLang="en-US" sz="2800">
                <a:cs typeface="Arial" panose="020B0604020202020204" pitchFamily="34" charset="0"/>
              </a:rPr>
              <a:t>Healthy eating</a:t>
            </a:r>
          </a:p>
          <a:p>
            <a:pPr eaLnBrk="1" hangingPunct="1">
              <a:spcBef>
                <a:spcPct val="0"/>
              </a:spcBef>
              <a:buClrTx/>
              <a:buSzTx/>
              <a:buFontTx/>
              <a:buNone/>
            </a:pPr>
            <a:r>
              <a:rPr lang="en-GB" altLang="en-US" sz="2800">
                <a:cs typeface="Arial" panose="020B0604020202020204" pitchFamily="34" charset="0"/>
              </a:rPr>
              <a:t>Time out</a:t>
            </a:r>
          </a:p>
          <a:p>
            <a:pPr eaLnBrk="1" hangingPunct="1">
              <a:spcBef>
                <a:spcPct val="0"/>
              </a:spcBef>
              <a:buClrTx/>
              <a:buSzTx/>
              <a:buFontTx/>
              <a:buNone/>
            </a:pPr>
            <a:r>
              <a:rPr lang="en-GB" altLang="en-US" sz="2800">
                <a:cs typeface="Arial" panose="020B0604020202020204" pitchFamily="34" charset="0"/>
              </a:rPr>
              <a:t>Sleep patterns</a:t>
            </a:r>
          </a:p>
          <a:p>
            <a:pPr eaLnBrk="1" hangingPunct="1">
              <a:spcBef>
                <a:spcPct val="0"/>
              </a:spcBef>
              <a:buClrTx/>
              <a:buSzTx/>
              <a:buFontTx/>
              <a:buNone/>
            </a:pPr>
            <a:r>
              <a:rPr lang="en-GB" altLang="en-US" sz="2800">
                <a:cs typeface="Arial" panose="020B0604020202020204" pitchFamily="34" charset="0"/>
              </a:rPr>
              <a:t>Unplugging</a:t>
            </a:r>
          </a:p>
          <a:p>
            <a:pPr eaLnBrk="1" hangingPunct="1">
              <a:spcBef>
                <a:spcPct val="0"/>
              </a:spcBef>
              <a:buClrTx/>
              <a:buSzTx/>
              <a:buFontTx/>
              <a:buNone/>
            </a:pPr>
            <a:r>
              <a:rPr lang="en-GB" altLang="en-US" sz="2800">
                <a:cs typeface="Arial" panose="020B0604020202020204" pitchFamily="34" charset="0"/>
              </a:rPr>
              <a:t>Staying cool &amp; calm</a:t>
            </a:r>
          </a:p>
          <a:p>
            <a:pPr eaLnBrk="1" hangingPunct="1">
              <a:spcBef>
                <a:spcPct val="0"/>
              </a:spcBef>
              <a:buClrTx/>
              <a:buSzTx/>
              <a:buFontTx/>
              <a:buNone/>
            </a:pPr>
            <a:r>
              <a:rPr lang="en-GB" altLang="en-US" sz="2800">
                <a:cs typeface="Arial" panose="020B0604020202020204" pitchFamily="34" charset="0"/>
              </a:rPr>
              <a:t>Belief</a:t>
            </a:r>
          </a:p>
          <a:p>
            <a:pPr eaLnBrk="1" hangingPunct="1">
              <a:spcBef>
                <a:spcPct val="0"/>
              </a:spcBef>
              <a:buClrTx/>
              <a:buSzTx/>
              <a:buFontTx/>
              <a:buNone/>
            </a:pPr>
            <a:r>
              <a:rPr lang="en-GB" altLang="en-US" sz="2800">
                <a:cs typeface="Arial" panose="020B0604020202020204" pitchFamily="34" charset="0"/>
              </a:rPr>
              <a:t>Be supportive</a:t>
            </a:r>
            <a:endParaRPr lang="en-GB" altLang="en-US">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
        <p:nvSpPr>
          <p:cNvPr id="55299" name="TextBox 5"/>
          <p:cNvSpPr txBox="1">
            <a:spLocks noChangeArrowheads="1"/>
          </p:cNvSpPr>
          <p:nvPr/>
        </p:nvSpPr>
        <p:spPr bwMode="auto">
          <a:xfrm>
            <a:off x="34925" y="182563"/>
            <a:ext cx="9144000" cy="768350"/>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 Unplugging </a:t>
            </a:r>
          </a:p>
        </p:txBody>
      </p:sp>
      <p:pic>
        <p:nvPicPr>
          <p:cNvPr id="55300" name="Picture 2" descr="https://www.timeshighereducation.com/sites/default/files/shutterstock_2182399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039938"/>
            <a:ext cx="4329113"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8"/>
          <p:cNvSpPr txBox="1">
            <a:spLocks noChangeArrowheads="1"/>
          </p:cNvSpPr>
          <p:nvPr/>
        </p:nvSpPr>
        <p:spPr bwMode="auto">
          <a:xfrm>
            <a:off x="34925" y="1068388"/>
            <a:ext cx="4606925"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Char char="ü"/>
            </a:pPr>
            <a:r>
              <a:rPr lang="en-GB" altLang="en-US" sz="2000">
                <a:cs typeface="Arial" panose="020B0604020202020204" pitchFamily="34" charset="0"/>
              </a:rPr>
              <a:t>Encourage them to unplug from technology everyday</a:t>
            </a:r>
          </a:p>
          <a:p>
            <a:pPr eaLnBrk="1" hangingPunct="1">
              <a:spcBef>
                <a:spcPct val="0"/>
              </a:spcBef>
              <a:buClrTx/>
              <a:buSzTx/>
              <a:buFont typeface="Wingdings" panose="05000000000000000000" pitchFamily="2" charset="2"/>
              <a:buChar char="ü"/>
            </a:pPr>
            <a:r>
              <a:rPr lang="en-GB" altLang="en-US" sz="2000">
                <a:cs typeface="Arial" panose="020B0604020202020204" pitchFamily="34" charset="0"/>
              </a:rPr>
              <a:t>Help them switch off from technology at least 30 mins- 1 hr before going to sleep</a:t>
            </a:r>
          </a:p>
          <a:p>
            <a:pPr eaLnBrk="1" hangingPunct="1">
              <a:spcBef>
                <a:spcPct val="0"/>
              </a:spcBef>
              <a:buClrTx/>
              <a:buSzTx/>
              <a:buFont typeface="Wingdings" panose="05000000000000000000" pitchFamily="2" charset="2"/>
              <a:buChar char="ü"/>
            </a:pPr>
            <a:r>
              <a:rPr lang="en-GB" altLang="en-US" sz="2000">
                <a:cs typeface="Arial" panose="020B0604020202020204" pitchFamily="34" charset="0"/>
              </a:rPr>
              <a:t>Support your child to appreciate the world around them rather than being governed by their phone</a:t>
            </a:r>
          </a:p>
          <a:p>
            <a:pPr eaLnBrk="1" hangingPunct="1">
              <a:spcBef>
                <a:spcPct val="0"/>
              </a:spcBef>
              <a:buClrTx/>
              <a:buSzTx/>
              <a:buFont typeface="Wingdings" panose="05000000000000000000" pitchFamily="2" charset="2"/>
              <a:buChar char="ü"/>
            </a:pPr>
            <a:r>
              <a:rPr lang="en-GB" altLang="en-US" sz="2000">
                <a:cs typeface="Arial" panose="020B0604020202020204" pitchFamily="34" charset="0"/>
              </a:rPr>
              <a:t>Make sure they put their phone away, &amp; on silent, while they are concentrating on tasks / revision / homework</a:t>
            </a:r>
          </a:p>
          <a:p>
            <a:pPr eaLnBrk="1" hangingPunct="1">
              <a:spcBef>
                <a:spcPct val="0"/>
              </a:spcBef>
              <a:buClrTx/>
              <a:buSzTx/>
              <a:buFont typeface="Wingdings" panose="05000000000000000000" pitchFamily="2" charset="2"/>
              <a:buChar char="ü"/>
            </a:pPr>
            <a:r>
              <a:rPr lang="en-GB" altLang="en-US" sz="2000">
                <a:cs typeface="Arial" panose="020B0604020202020204" pitchFamily="34" charset="0"/>
              </a:rPr>
              <a:t>Help them learn to have the control to not be obsessed with their phone</a:t>
            </a:r>
          </a:p>
          <a:p>
            <a:pPr eaLnBrk="1" hangingPunct="1">
              <a:spcBef>
                <a:spcPct val="0"/>
              </a:spcBef>
              <a:buClrTx/>
              <a:buSzTx/>
              <a:buFont typeface="Wingdings" panose="05000000000000000000" pitchFamily="2" charset="2"/>
              <a:buChar char="ü"/>
            </a:pPr>
            <a:r>
              <a:rPr lang="en-GB" altLang="en-US" sz="2000">
                <a:cs typeface="Arial" panose="020B0604020202020204" pitchFamily="34" charset="0"/>
              </a:rPr>
              <a:t>Choose some time each day/week to switch off and unplug from technology with them </a:t>
            </a:r>
          </a:p>
          <a:p>
            <a:pPr eaLnBrk="1" hangingPunct="1">
              <a:spcBef>
                <a:spcPct val="0"/>
              </a:spcBef>
              <a:buClrTx/>
              <a:buSzTx/>
              <a:buFont typeface="Wingdings" panose="05000000000000000000" pitchFamily="2" charset="2"/>
              <a:buChar char="ü"/>
            </a:pPr>
            <a:endParaRPr lang="en-GB" altLang="en-US" sz="180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250825" y="260350"/>
            <a:ext cx="8435975" cy="792163"/>
          </a:xfrm>
        </p:spPr>
        <p:txBody>
          <a:bodyPr>
            <a:normAutofit fontScale="90000"/>
          </a:bodyPr>
          <a:lstStyle/>
          <a:p>
            <a:pPr>
              <a:defRPr/>
            </a:pPr>
            <a:r>
              <a:rPr lang="en-GB" altLang="en-US" sz="4400" dirty="0">
                <a:latin typeface="+mn-lt"/>
              </a:rPr>
              <a:t>Managing stress</a:t>
            </a:r>
            <a:br>
              <a:rPr lang="en-GB" altLang="en-US" sz="4400" dirty="0">
                <a:latin typeface="+mn-lt"/>
              </a:rPr>
            </a:br>
            <a:endParaRPr lang="en-GB" altLang="en-US" sz="4400" dirty="0">
              <a:latin typeface="+mn-lt"/>
            </a:endParaRPr>
          </a:p>
        </p:txBody>
      </p:sp>
      <p:sp>
        <p:nvSpPr>
          <p:cNvPr id="3" name="Content Placeholder 2"/>
          <p:cNvSpPr>
            <a:spLocks noGrp="1"/>
          </p:cNvSpPr>
          <p:nvPr>
            <p:ph idx="1"/>
          </p:nvPr>
        </p:nvSpPr>
        <p:spPr>
          <a:xfrm>
            <a:off x="250825" y="1268413"/>
            <a:ext cx="8642350" cy="5399087"/>
          </a:xfrm>
        </p:spPr>
        <p:txBody>
          <a:bodyPr/>
          <a:lstStyle/>
          <a:p>
            <a:pPr marL="0" indent="0">
              <a:buFont typeface="Arial" panose="020B0604020202020204" pitchFamily="34" charset="0"/>
              <a:buNone/>
              <a:defRPr/>
            </a:pPr>
            <a:r>
              <a:rPr lang="en-GB" sz="2000" b="1" dirty="0"/>
              <a:t>SUPPORT AVAILABLE IN SCHOOL</a:t>
            </a:r>
            <a:endParaRPr lang="en-GB" sz="2000" dirty="0"/>
          </a:p>
          <a:p>
            <a:pPr>
              <a:buFont typeface="Arial" charset="0"/>
              <a:buChar char="•"/>
              <a:defRPr/>
            </a:pPr>
            <a:r>
              <a:rPr lang="en-GB" sz="2000" dirty="0"/>
              <a:t>Tutor, Head of Year and Deputy </a:t>
            </a:r>
            <a:r>
              <a:rPr lang="en-GB" sz="2000" dirty="0" err="1"/>
              <a:t>Headteacher</a:t>
            </a:r>
            <a:r>
              <a:rPr lang="en-GB" sz="2000" dirty="0"/>
              <a:t> (Pastoral</a:t>
            </a:r>
            <a:r>
              <a:rPr lang="en-GB" sz="2000" dirty="0" smtClean="0"/>
              <a:t>), Well-being Champions.</a:t>
            </a:r>
            <a:endParaRPr lang="en-GB" sz="2000" dirty="0"/>
          </a:p>
          <a:p>
            <a:pPr marL="0" indent="0">
              <a:buFont typeface="Arial" panose="020B0604020202020204" pitchFamily="34" charset="0"/>
              <a:buNone/>
              <a:defRPr/>
            </a:pPr>
            <a:endParaRPr lang="en-GB" sz="2000" dirty="0"/>
          </a:p>
          <a:p>
            <a:pPr marL="0" indent="0">
              <a:buFont typeface="Arial" panose="020B0604020202020204" pitchFamily="34" charset="0"/>
              <a:buNone/>
              <a:defRPr/>
            </a:pPr>
            <a:r>
              <a:rPr lang="en-GB" sz="2000" b="1" dirty="0"/>
              <a:t>SUPPORT AVAILABLE OUTSIDE OF SCHOOL</a:t>
            </a:r>
            <a:endParaRPr lang="en-GB" sz="2000" dirty="0"/>
          </a:p>
          <a:p>
            <a:pPr marL="0" indent="0">
              <a:buFont typeface="Arial" panose="020B0604020202020204" pitchFamily="34" charset="0"/>
              <a:buNone/>
              <a:defRPr/>
            </a:pPr>
            <a:r>
              <a:rPr lang="en-GB" sz="2000" dirty="0"/>
              <a:t>Skyline Support services are free online services brought to you by Off the Record, providing online counselling and workshops to young people aged 14-25 in Croydon and Sutton. You can find out more about their services at </a:t>
            </a:r>
            <a:r>
              <a:rPr lang="en-GB" sz="2000" dirty="0">
                <a:hlinkClick r:id="rId3"/>
              </a:rPr>
              <a:t>www.skylinesupport.org</a:t>
            </a:r>
            <a:r>
              <a:rPr lang="en-GB" sz="2000" dirty="0"/>
              <a:t>  </a:t>
            </a:r>
          </a:p>
          <a:p>
            <a:pPr marL="0" indent="0">
              <a:buFont typeface="Arial" panose="020B0604020202020204" pitchFamily="34" charset="0"/>
              <a:buNone/>
              <a:defRPr/>
            </a:pPr>
            <a:r>
              <a:rPr lang="en-GB" sz="2000" dirty="0"/>
              <a:t>OR</a:t>
            </a:r>
          </a:p>
          <a:p>
            <a:pPr marL="0" indent="0">
              <a:buFont typeface="Arial" panose="020B0604020202020204" pitchFamily="34" charset="0"/>
              <a:buNone/>
              <a:defRPr/>
            </a:pPr>
            <a:r>
              <a:rPr lang="en-GB" sz="2000" dirty="0"/>
              <a:t>Download the Calm Harm app</a:t>
            </a:r>
          </a:p>
        </p:txBody>
      </p:sp>
      <p:pic>
        <p:nvPicPr>
          <p:cNvPr id="573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5354638"/>
            <a:ext cx="1676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8" descr="Image result for Calm Harm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156200"/>
            <a:ext cx="14414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5"/>
          <p:cNvSpPr txBox="1">
            <a:spLocks noChangeArrowheads="1"/>
          </p:cNvSpPr>
          <p:nvPr/>
        </p:nvSpPr>
        <p:spPr bwMode="auto">
          <a:xfrm>
            <a:off x="0" y="182563"/>
            <a:ext cx="9144000" cy="768350"/>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 Managing stress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Image result for gcsepod"/>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GB" altLang="en-US" sz="1800"/>
          </a:p>
        </p:txBody>
      </p:sp>
      <p:sp>
        <p:nvSpPr>
          <p:cNvPr id="59395" name="AutoShape 5" descr="Image result for gcsepod"/>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GB" altLang="en-US" sz="1800"/>
          </a:p>
        </p:txBody>
      </p:sp>
      <p:pic>
        <p:nvPicPr>
          <p:cNvPr id="593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81025"/>
            <a:ext cx="15240000" cy="802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pPr>
              <a:defRPr/>
            </a:pPr>
            <a:r>
              <a:rPr lang="en-GB" dirty="0" smtClean="0">
                <a:hlinkClick r:id="rId4"/>
              </a:rPr>
              <a:t>https://www.youtube.com/watch?v=Fc9wPYlnCgU</a:t>
            </a:r>
            <a:r>
              <a:rPr lang="en-GB" dirty="0" smtClean="0"/>
              <a:t/>
            </a:r>
            <a:br>
              <a:rPr lang="en-GB" dirty="0" smtClean="0"/>
            </a:br>
            <a:endParaRPr lang="en-GB" dirty="0"/>
          </a:p>
        </p:txBody>
      </p:sp>
      <p:sp>
        <p:nvSpPr>
          <p:cNvPr id="59398" name="Content Placeholder 2"/>
          <p:cNvSpPr>
            <a:spLocks noGrp="1"/>
          </p:cNvSpPr>
          <p:nvPr>
            <p:ph idx="1"/>
          </p:nvPr>
        </p:nvSpPr>
        <p:spPr>
          <a:xfrm>
            <a:off x="457200" y="1600200"/>
            <a:ext cx="8229600" cy="4781550"/>
          </a:xfrm>
        </p:spPr>
        <p:txBody>
          <a:bodyPr/>
          <a:lstStyle/>
          <a:p>
            <a:endParaRPr lang="en-GB" altLang="en-US"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p:cNvPicPr>
            <a:picLocks noChangeAspect="1"/>
          </p:cNvPicPr>
          <p:nvPr/>
        </p:nvPicPr>
        <p:blipFill>
          <a:blip r:embed="rId3">
            <a:extLst>
              <a:ext uri="{28A0092B-C50C-407E-A947-70E740481C1C}">
                <a14:useLocalDpi xmlns:a14="http://schemas.microsoft.com/office/drawing/2010/main" val="0"/>
              </a:ext>
            </a:extLst>
          </a:blip>
          <a:srcRect l="2489" r="3860" b="5412"/>
          <a:stretch>
            <a:fillRect/>
          </a:stretch>
        </p:blipFill>
        <p:spPr bwMode="auto">
          <a:xfrm>
            <a:off x="1954213" y="420688"/>
            <a:ext cx="5402262"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84163"/>
            <a:ext cx="14239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8200" y="5114925"/>
            <a:ext cx="16843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9"/>
          <p:cNvSpPr txBox="1">
            <a:spLocks noChangeArrowheads="1"/>
          </p:cNvSpPr>
          <p:nvPr/>
        </p:nvSpPr>
        <p:spPr bwMode="auto">
          <a:xfrm>
            <a:off x="230188" y="5229225"/>
            <a:ext cx="2584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800" b="1">
                <a:latin typeface="Calibri" panose="020F0502020204030204" pitchFamily="34" charset="0"/>
                <a:cs typeface="Calibri" panose="020F0502020204030204" pitchFamily="34" charset="0"/>
              </a:rPr>
              <a:t>LEARNING JOURNEY</a:t>
            </a:r>
          </a:p>
        </p:txBody>
      </p:sp>
      <p:sp>
        <p:nvSpPr>
          <p:cNvPr id="11" name="Rectangle: Rounded Corners 10"/>
          <p:cNvSpPr/>
          <p:nvPr/>
        </p:nvSpPr>
        <p:spPr>
          <a:xfrm>
            <a:off x="1951038" y="377825"/>
            <a:ext cx="539750" cy="1793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000" b="1" dirty="0">
                <a:solidFill>
                  <a:schemeClr val="bg1">
                    <a:lumMod val="50000"/>
                  </a:schemeClr>
                </a:solidFill>
              </a:rPr>
              <a:t>A Levels</a:t>
            </a:r>
          </a:p>
        </p:txBody>
      </p:sp>
      <p:sp>
        <p:nvSpPr>
          <p:cNvPr id="12" name="Rectangle: Rounded Corners 11"/>
          <p:cNvSpPr/>
          <p:nvPr/>
        </p:nvSpPr>
        <p:spPr>
          <a:xfrm>
            <a:off x="2727325" y="2143125"/>
            <a:ext cx="635000" cy="180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900" b="1" dirty="0">
                <a:solidFill>
                  <a:schemeClr val="bg1">
                    <a:lumMod val="50000"/>
                  </a:schemeClr>
                </a:solidFill>
              </a:rPr>
              <a:t>GCSEs</a:t>
            </a:r>
          </a:p>
        </p:txBody>
      </p:sp>
      <p:sp>
        <p:nvSpPr>
          <p:cNvPr id="13" name="Rectangle: Rounded Corners 12"/>
          <p:cNvSpPr/>
          <p:nvPr/>
        </p:nvSpPr>
        <p:spPr>
          <a:xfrm>
            <a:off x="4938713" y="5705475"/>
            <a:ext cx="557212" cy="27463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000" b="1" dirty="0">
                <a:solidFill>
                  <a:schemeClr val="bg1">
                    <a:lumMod val="50000"/>
                  </a:schemeClr>
                </a:solidFill>
              </a:rPr>
              <a:t>SATs</a:t>
            </a:r>
          </a:p>
        </p:txBody>
      </p:sp>
      <p:pic>
        <p:nvPicPr>
          <p:cNvPr id="24585"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600" y="153988"/>
            <a:ext cx="8334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0" y="984250"/>
            <a:ext cx="6588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57850" y="1222375"/>
            <a:ext cx="9572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8350" y="2589213"/>
            <a:ext cx="9731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49788" y="3165475"/>
            <a:ext cx="5651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21438" y="2876550"/>
            <a:ext cx="105251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2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4395788"/>
            <a:ext cx="9064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2" name="Group 35"/>
          <p:cNvGrpSpPr>
            <a:grpSpLocks/>
          </p:cNvGrpSpPr>
          <p:nvPr/>
        </p:nvGrpSpPr>
        <p:grpSpPr bwMode="auto">
          <a:xfrm>
            <a:off x="4364038" y="5573713"/>
            <a:ext cx="487362" cy="609600"/>
            <a:chOff x="8011325" y="6103580"/>
            <a:chExt cx="551060" cy="468579"/>
          </a:xfrm>
        </p:grpSpPr>
        <p:sp>
          <p:nvSpPr>
            <p:cNvPr id="28" name="Oval 27"/>
            <p:cNvSpPr/>
            <p:nvPr/>
          </p:nvSpPr>
          <p:spPr>
            <a:xfrm>
              <a:off x="8093894" y="6103580"/>
              <a:ext cx="468491" cy="468579"/>
            </a:xfrm>
            <a:prstGeom prst="ellipse">
              <a:avLst/>
            </a:prstGeom>
            <a:solidFill>
              <a:srgbClr val="C5A5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74" name="TextBox 28"/>
            <p:cNvSpPr txBox="1">
              <a:spLocks noChangeArrowheads="1"/>
            </p:cNvSpPr>
            <p:nvPr/>
          </p:nvSpPr>
          <p:spPr bwMode="auto">
            <a:xfrm>
              <a:off x="8011325" y="6180488"/>
              <a:ext cx="551060" cy="25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700" b="1">
                  <a:solidFill>
                    <a:schemeClr val="bg1"/>
                  </a:solidFill>
                </a:rPr>
                <a:t>KS2-3 Transition</a:t>
              </a:r>
              <a:endParaRPr lang="en-GB" altLang="en-US" sz="700">
                <a:solidFill>
                  <a:schemeClr val="bg1"/>
                </a:solidFill>
              </a:endParaRPr>
            </a:p>
          </p:txBody>
        </p:sp>
      </p:grpSp>
      <p:grpSp>
        <p:nvGrpSpPr>
          <p:cNvPr id="24593" name="Group 34"/>
          <p:cNvGrpSpPr>
            <a:grpSpLocks/>
          </p:cNvGrpSpPr>
          <p:nvPr/>
        </p:nvGrpSpPr>
        <p:grpSpPr bwMode="auto">
          <a:xfrm>
            <a:off x="4684713" y="4319588"/>
            <a:ext cx="487362" cy="487362"/>
            <a:chOff x="6434806" y="4487457"/>
            <a:chExt cx="648555" cy="487643"/>
          </a:xfrm>
        </p:grpSpPr>
        <p:sp>
          <p:nvSpPr>
            <p:cNvPr id="33" name="Oval 32"/>
            <p:cNvSpPr/>
            <p:nvPr/>
          </p:nvSpPr>
          <p:spPr>
            <a:xfrm>
              <a:off x="6521420" y="4487457"/>
              <a:ext cx="468988" cy="468582"/>
            </a:xfrm>
            <a:prstGeom prst="ellipse">
              <a:avLst/>
            </a:prstGeom>
            <a:solidFill>
              <a:srgbClr val="C5A5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72" name="TextBox 33"/>
            <p:cNvSpPr txBox="1">
              <a:spLocks noChangeArrowheads="1"/>
            </p:cNvSpPr>
            <p:nvPr/>
          </p:nvSpPr>
          <p:spPr bwMode="auto">
            <a:xfrm>
              <a:off x="6434806" y="4559602"/>
              <a:ext cx="6485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700" b="1">
                  <a:solidFill>
                    <a:schemeClr val="bg1"/>
                  </a:solidFill>
                </a:rPr>
                <a:t>KS3-4 Transition</a:t>
              </a:r>
              <a:endParaRPr lang="en-GB" altLang="en-US" sz="700">
                <a:solidFill>
                  <a:schemeClr val="bg1"/>
                </a:solidFill>
              </a:endParaRPr>
            </a:p>
          </p:txBody>
        </p:sp>
      </p:grpSp>
      <p:grpSp>
        <p:nvGrpSpPr>
          <p:cNvPr id="24594" name="Group 37"/>
          <p:cNvGrpSpPr>
            <a:grpSpLocks/>
          </p:cNvGrpSpPr>
          <p:nvPr/>
        </p:nvGrpSpPr>
        <p:grpSpPr bwMode="auto">
          <a:xfrm>
            <a:off x="5076825" y="1973263"/>
            <a:ext cx="485775" cy="492125"/>
            <a:chOff x="8011323" y="6103580"/>
            <a:chExt cx="648555" cy="492406"/>
          </a:xfrm>
        </p:grpSpPr>
        <p:sp>
          <p:nvSpPr>
            <p:cNvPr id="39" name="Oval 38"/>
            <p:cNvSpPr/>
            <p:nvPr/>
          </p:nvSpPr>
          <p:spPr>
            <a:xfrm>
              <a:off x="8093983" y="6103580"/>
              <a:ext cx="468400" cy="468579"/>
            </a:xfrm>
            <a:prstGeom prst="ellipse">
              <a:avLst/>
            </a:prstGeom>
            <a:solidFill>
              <a:srgbClr val="C5A5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70" name="TextBox 39"/>
            <p:cNvSpPr txBox="1">
              <a:spLocks noChangeArrowheads="1"/>
            </p:cNvSpPr>
            <p:nvPr/>
          </p:nvSpPr>
          <p:spPr bwMode="auto">
            <a:xfrm>
              <a:off x="8011323" y="6180488"/>
              <a:ext cx="6485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700" b="1">
                  <a:solidFill>
                    <a:schemeClr val="bg1"/>
                  </a:solidFill>
                </a:rPr>
                <a:t>KS4-5 Next steps</a:t>
              </a:r>
              <a:endParaRPr lang="en-GB" altLang="en-US" sz="700">
                <a:solidFill>
                  <a:schemeClr val="bg1"/>
                </a:solidFill>
              </a:endParaRPr>
            </a:p>
          </p:txBody>
        </p:sp>
      </p:grpSp>
      <p:sp>
        <p:nvSpPr>
          <p:cNvPr id="41" name="Rectangle: Rounded Corners 40"/>
          <p:cNvSpPr/>
          <p:nvPr/>
        </p:nvSpPr>
        <p:spPr>
          <a:xfrm>
            <a:off x="238125" y="1931988"/>
            <a:ext cx="1079500" cy="1620837"/>
          </a:xfrm>
          <a:prstGeom prst="roundRect">
            <a:avLst/>
          </a:prstGeom>
          <a:solidFill>
            <a:srgbClr val="E72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3" name="Rectangle: Rounded Corners 42"/>
          <p:cNvSpPr/>
          <p:nvPr/>
        </p:nvSpPr>
        <p:spPr>
          <a:xfrm>
            <a:off x="190500" y="2092325"/>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800" b="1" dirty="0">
                <a:solidFill>
                  <a:schemeClr val="tx1"/>
                </a:solidFill>
              </a:rPr>
              <a:t>Starting GCSEs</a:t>
            </a:r>
          </a:p>
        </p:txBody>
      </p:sp>
      <p:sp>
        <p:nvSpPr>
          <p:cNvPr id="44" name="Rectangle: Rounded Corners 43"/>
          <p:cNvSpPr/>
          <p:nvPr/>
        </p:nvSpPr>
        <p:spPr>
          <a:xfrm>
            <a:off x="190500" y="2370138"/>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New learning</a:t>
            </a:r>
          </a:p>
        </p:txBody>
      </p:sp>
      <p:sp>
        <p:nvSpPr>
          <p:cNvPr id="45" name="Rectangle: Rounded Corners 44"/>
          <p:cNvSpPr/>
          <p:nvPr/>
        </p:nvSpPr>
        <p:spPr>
          <a:xfrm>
            <a:off x="190500" y="2646363"/>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Year 10 Exams</a:t>
            </a:r>
          </a:p>
        </p:txBody>
      </p:sp>
      <p:sp>
        <p:nvSpPr>
          <p:cNvPr id="46" name="Rectangle: Rounded Corners 45"/>
          <p:cNvSpPr/>
          <p:nvPr/>
        </p:nvSpPr>
        <p:spPr>
          <a:xfrm>
            <a:off x="190500" y="2924175"/>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Year 11 mocks</a:t>
            </a:r>
          </a:p>
        </p:txBody>
      </p:sp>
      <p:sp>
        <p:nvSpPr>
          <p:cNvPr id="47" name="Rectangle: Rounded Corners 46"/>
          <p:cNvSpPr/>
          <p:nvPr/>
        </p:nvSpPr>
        <p:spPr>
          <a:xfrm>
            <a:off x="190500" y="3201988"/>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PPEs</a:t>
            </a:r>
          </a:p>
        </p:txBody>
      </p:sp>
      <p:sp>
        <p:nvSpPr>
          <p:cNvPr id="53" name="Rectangle: Rounded Corners 52"/>
          <p:cNvSpPr/>
          <p:nvPr/>
        </p:nvSpPr>
        <p:spPr>
          <a:xfrm>
            <a:off x="7861300" y="312738"/>
            <a:ext cx="1081088" cy="35988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92D050"/>
              </a:solidFill>
            </a:endParaRPr>
          </a:p>
        </p:txBody>
      </p:sp>
      <p:sp>
        <p:nvSpPr>
          <p:cNvPr id="54" name="Rectangle: Rounded Corners 53"/>
          <p:cNvSpPr/>
          <p:nvPr/>
        </p:nvSpPr>
        <p:spPr>
          <a:xfrm>
            <a:off x="7813675" y="471488"/>
            <a:ext cx="1025525" cy="215900"/>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rgbClr val="C00000"/>
                </a:solidFill>
              </a:rPr>
              <a:t>Futures</a:t>
            </a:r>
          </a:p>
        </p:txBody>
      </p:sp>
      <p:sp>
        <p:nvSpPr>
          <p:cNvPr id="24603" name="TextBox 58"/>
          <p:cNvSpPr txBox="1">
            <a:spLocks noChangeArrowheads="1"/>
          </p:cNvSpPr>
          <p:nvPr/>
        </p:nvSpPr>
        <p:spPr bwMode="auto">
          <a:xfrm>
            <a:off x="7940675" y="1008063"/>
            <a:ext cx="9477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900"/>
              <a:t>Organisation</a:t>
            </a:r>
          </a:p>
          <a:p>
            <a:pPr eaLnBrk="1" hangingPunct="1">
              <a:spcBef>
                <a:spcPct val="0"/>
              </a:spcBef>
              <a:buClrTx/>
              <a:buSzTx/>
              <a:buFontTx/>
              <a:buNone/>
            </a:pPr>
            <a:r>
              <a:rPr lang="en-GB" altLang="en-US" sz="900"/>
              <a:t>Resilience</a:t>
            </a:r>
          </a:p>
          <a:p>
            <a:pPr eaLnBrk="1" hangingPunct="1">
              <a:spcBef>
                <a:spcPct val="0"/>
              </a:spcBef>
              <a:buClrTx/>
              <a:buSzTx/>
              <a:buFontTx/>
              <a:buNone/>
            </a:pPr>
            <a:r>
              <a:rPr lang="en-GB" altLang="en-US" sz="900"/>
              <a:t>Initiative</a:t>
            </a:r>
          </a:p>
          <a:p>
            <a:pPr eaLnBrk="1" hangingPunct="1">
              <a:spcBef>
                <a:spcPct val="0"/>
              </a:spcBef>
              <a:buClrTx/>
              <a:buSzTx/>
              <a:buFontTx/>
              <a:buNone/>
            </a:pPr>
            <a:r>
              <a:rPr lang="en-GB" altLang="en-US" sz="800"/>
              <a:t>Communication</a:t>
            </a:r>
          </a:p>
        </p:txBody>
      </p:sp>
      <p:sp>
        <p:nvSpPr>
          <p:cNvPr id="62" name="Rectangle: Rounded Corners 61"/>
          <p:cNvSpPr/>
          <p:nvPr/>
        </p:nvSpPr>
        <p:spPr>
          <a:xfrm>
            <a:off x="7813675" y="2257425"/>
            <a:ext cx="1128713" cy="328613"/>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bg1">
                    <a:lumMod val="50000"/>
                  </a:schemeClr>
                </a:solidFill>
              </a:rPr>
              <a:t>Wellbeing</a:t>
            </a:r>
          </a:p>
        </p:txBody>
      </p:sp>
      <p:sp>
        <p:nvSpPr>
          <p:cNvPr id="24605" name="TextBox 62"/>
          <p:cNvSpPr txBox="1">
            <a:spLocks noChangeArrowheads="1"/>
          </p:cNvSpPr>
          <p:nvPr/>
        </p:nvSpPr>
        <p:spPr bwMode="auto">
          <a:xfrm>
            <a:off x="7943850" y="2944813"/>
            <a:ext cx="947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900" b="1"/>
              <a:t>Healthy body and mind</a:t>
            </a:r>
          </a:p>
        </p:txBody>
      </p:sp>
      <p:grpSp>
        <p:nvGrpSpPr>
          <p:cNvPr id="24606" name="Group 67"/>
          <p:cNvGrpSpPr>
            <a:grpSpLocks/>
          </p:cNvGrpSpPr>
          <p:nvPr/>
        </p:nvGrpSpPr>
        <p:grpSpPr bwMode="auto">
          <a:xfrm>
            <a:off x="4938713" y="5205413"/>
            <a:ext cx="487362" cy="466725"/>
            <a:chOff x="3414611" y="6074277"/>
            <a:chExt cx="648555" cy="468000"/>
          </a:xfrm>
        </p:grpSpPr>
        <p:sp>
          <p:nvSpPr>
            <p:cNvPr id="66" name="Oval 65"/>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67" name="TextBox 66"/>
            <p:cNvSpPr txBox="1"/>
            <p:nvPr/>
          </p:nvSpPr>
          <p:spPr>
            <a:xfrm>
              <a:off x="3414611" y="6088603"/>
              <a:ext cx="648555" cy="354980"/>
            </a:xfrm>
            <a:prstGeom prst="rect">
              <a:avLst/>
            </a:prstGeom>
            <a:noFill/>
            <a:ln>
              <a:noFill/>
            </a:ln>
          </p:spPr>
          <p:txBody>
            <a:bodyPr>
              <a:spAutoFit/>
            </a:bodyPr>
            <a:lstStyle/>
            <a:p>
              <a:pPr algn="ctr" eaLnBrk="1" hangingPunct="1">
                <a:defRPr/>
              </a:pPr>
              <a:r>
                <a:rPr lang="en-GB" sz="600" b="1" dirty="0">
                  <a:solidFill>
                    <a:srgbClr val="9C65AB"/>
                  </a:solidFill>
                </a:rPr>
                <a:t>Term 1</a:t>
              </a:r>
            </a:p>
            <a:p>
              <a:pPr algn="ctr" eaLnBrk="1" hangingPunct="1">
                <a:defRPr/>
              </a:pPr>
              <a:r>
                <a:rPr lang="en-GB" sz="550" dirty="0">
                  <a:solidFill>
                    <a:srgbClr val="9C65AB"/>
                  </a:solidFill>
                </a:rPr>
                <a:t>Starting out</a:t>
              </a:r>
            </a:p>
          </p:txBody>
        </p:sp>
      </p:grpSp>
      <p:grpSp>
        <p:nvGrpSpPr>
          <p:cNvPr id="24607" name="Group 92"/>
          <p:cNvGrpSpPr>
            <a:grpSpLocks/>
          </p:cNvGrpSpPr>
          <p:nvPr/>
        </p:nvGrpSpPr>
        <p:grpSpPr bwMode="auto">
          <a:xfrm>
            <a:off x="3692525" y="2859088"/>
            <a:ext cx="485775" cy="468312"/>
            <a:chOff x="3414611" y="6074277"/>
            <a:chExt cx="648555" cy="468000"/>
          </a:xfrm>
        </p:grpSpPr>
        <p:sp>
          <p:nvSpPr>
            <p:cNvPr id="94" name="Oval 93"/>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6" name="TextBox 94"/>
            <p:cNvSpPr txBox="1">
              <a:spLocks noChangeArrowheads="1"/>
            </p:cNvSpPr>
            <p:nvPr/>
          </p:nvSpPr>
          <p:spPr bwMode="auto">
            <a:xfrm>
              <a:off x="3414611" y="6103275"/>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r>
                <a:rPr lang="en-GB" altLang="en-US" sz="600" b="1">
                  <a:solidFill>
                    <a:srgbClr val="9C65AB"/>
                  </a:solidFill>
                </a:rPr>
                <a:t>GCSE courses</a:t>
              </a:r>
            </a:p>
            <a:p>
              <a:pPr algn="ctr" eaLnBrk="1" hangingPunct="1">
                <a:spcBef>
                  <a:spcPct val="0"/>
                </a:spcBef>
                <a:buClrTx/>
                <a:buSzTx/>
                <a:buFontTx/>
                <a:buNone/>
              </a:pPr>
              <a:endParaRPr lang="en-GB" altLang="en-US" sz="200">
                <a:solidFill>
                  <a:srgbClr val="9C65AB"/>
                </a:solidFill>
              </a:endParaRPr>
            </a:p>
          </p:txBody>
        </p:sp>
      </p:grpSp>
      <p:grpSp>
        <p:nvGrpSpPr>
          <p:cNvPr id="24608" name="Group 95"/>
          <p:cNvGrpSpPr>
            <a:grpSpLocks/>
          </p:cNvGrpSpPr>
          <p:nvPr/>
        </p:nvGrpSpPr>
        <p:grpSpPr bwMode="auto">
          <a:xfrm>
            <a:off x="4364038" y="2859088"/>
            <a:ext cx="487362" cy="468312"/>
            <a:chOff x="3414611" y="6074277"/>
            <a:chExt cx="648555" cy="468000"/>
          </a:xfrm>
        </p:grpSpPr>
        <p:sp>
          <p:nvSpPr>
            <p:cNvPr id="97" name="Oval 96"/>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4" name="TextBox 97"/>
            <p:cNvSpPr txBox="1">
              <a:spLocks noChangeArrowheads="1"/>
            </p:cNvSpPr>
            <p:nvPr/>
          </p:nvSpPr>
          <p:spPr bwMode="auto">
            <a:xfrm>
              <a:off x="3414611" y="6103275"/>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r>
                <a:rPr lang="en-GB" altLang="en-US" sz="600" b="1">
                  <a:solidFill>
                    <a:srgbClr val="9C65AB"/>
                  </a:solidFill>
                </a:rPr>
                <a:t>Parents evening</a:t>
              </a:r>
            </a:p>
            <a:p>
              <a:pPr algn="ctr" eaLnBrk="1" hangingPunct="1">
                <a:spcBef>
                  <a:spcPct val="0"/>
                </a:spcBef>
                <a:buClrTx/>
                <a:buSzTx/>
                <a:buFontTx/>
                <a:buNone/>
              </a:pPr>
              <a:endParaRPr lang="en-GB" altLang="en-US" sz="200">
                <a:solidFill>
                  <a:srgbClr val="9C65AB"/>
                </a:solidFill>
              </a:endParaRPr>
            </a:p>
          </p:txBody>
        </p:sp>
      </p:grpSp>
      <p:grpSp>
        <p:nvGrpSpPr>
          <p:cNvPr id="24609" name="Group 98"/>
          <p:cNvGrpSpPr>
            <a:grpSpLocks/>
          </p:cNvGrpSpPr>
          <p:nvPr/>
        </p:nvGrpSpPr>
        <p:grpSpPr bwMode="auto">
          <a:xfrm>
            <a:off x="5037138" y="2859088"/>
            <a:ext cx="485775" cy="468312"/>
            <a:chOff x="3414611" y="6074277"/>
            <a:chExt cx="648555" cy="468000"/>
          </a:xfrm>
        </p:grpSpPr>
        <p:sp>
          <p:nvSpPr>
            <p:cNvPr id="100" name="Oval 99"/>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2" name="TextBox 100"/>
            <p:cNvSpPr txBox="1">
              <a:spLocks noChangeArrowheads="1"/>
            </p:cNvSpPr>
            <p:nvPr/>
          </p:nvSpPr>
          <p:spPr bwMode="auto">
            <a:xfrm>
              <a:off x="3414611" y="6103275"/>
              <a:ext cx="648555" cy="27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r>
                <a:rPr lang="en-GB" altLang="en-US" sz="600" b="1">
                  <a:solidFill>
                    <a:srgbClr val="9C65AB"/>
                  </a:solidFill>
                </a:rPr>
                <a:t>Exams</a:t>
              </a:r>
            </a:p>
          </p:txBody>
        </p:sp>
      </p:grpSp>
      <p:grpSp>
        <p:nvGrpSpPr>
          <p:cNvPr id="24610" name="Group 101"/>
          <p:cNvGrpSpPr>
            <a:grpSpLocks/>
          </p:cNvGrpSpPr>
          <p:nvPr/>
        </p:nvGrpSpPr>
        <p:grpSpPr bwMode="auto">
          <a:xfrm>
            <a:off x="4506913" y="1976438"/>
            <a:ext cx="485775" cy="468312"/>
            <a:chOff x="3414611" y="6074277"/>
            <a:chExt cx="648555" cy="468000"/>
          </a:xfrm>
        </p:grpSpPr>
        <p:sp>
          <p:nvSpPr>
            <p:cNvPr id="103" name="Oval 102"/>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0" name="TextBox 103"/>
            <p:cNvSpPr txBox="1">
              <a:spLocks noChangeArrowheads="1"/>
            </p:cNvSpPr>
            <p:nvPr/>
          </p:nvSpPr>
          <p:spPr bwMode="auto">
            <a:xfrm>
              <a:off x="3414611" y="6088986"/>
              <a:ext cx="648555" cy="36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r>
                <a:rPr lang="en-GB" altLang="en-US" sz="600" b="1">
                  <a:solidFill>
                    <a:srgbClr val="9C65AB"/>
                  </a:solidFill>
                </a:rPr>
                <a:t>Mock Exams</a:t>
              </a:r>
              <a:endParaRPr lang="en-GB" altLang="en-US" sz="300">
                <a:solidFill>
                  <a:srgbClr val="9C65AB"/>
                </a:solidFill>
              </a:endParaRPr>
            </a:p>
          </p:txBody>
        </p:sp>
      </p:grpSp>
      <p:grpSp>
        <p:nvGrpSpPr>
          <p:cNvPr id="24611" name="Group 105"/>
          <p:cNvGrpSpPr>
            <a:grpSpLocks/>
          </p:cNvGrpSpPr>
          <p:nvPr/>
        </p:nvGrpSpPr>
        <p:grpSpPr bwMode="auto">
          <a:xfrm>
            <a:off x="3967163" y="1976438"/>
            <a:ext cx="487362" cy="468312"/>
            <a:chOff x="3414611" y="6074277"/>
            <a:chExt cx="648555" cy="468000"/>
          </a:xfrm>
        </p:grpSpPr>
        <p:sp>
          <p:nvSpPr>
            <p:cNvPr id="107" name="Oval 106"/>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8" name="TextBox 107"/>
            <p:cNvSpPr txBox="1">
              <a:spLocks noChangeArrowheads="1"/>
            </p:cNvSpPr>
            <p:nvPr/>
          </p:nvSpPr>
          <p:spPr bwMode="auto">
            <a:xfrm>
              <a:off x="3414611" y="6112801"/>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r>
                <a:rPr lang="en-GB" altLang="en-US" sz="600" b="1">
                  <a:solidFill>
                    <a:srgbClr val="9C65AB"/>
                  </a:solidFill>
                </a:rPr>
                <a:t>Final Exams</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2" name="Group 108"/>
          <p:cNvGrpSpPr>
            <a:grpSpLocks/>
          </p:cNvGrpSpPr>
          <p:nvPr/>
        </p:nvGrpSpPr>
        <p:grpSpPr bwMode="auto">
          <a:xfrm>
            <a:off x="3429000" y="1976438"/>
            <a:ext cx="487363" cy="468312"/>
            <a:chOff x="3414611" y="6074277"/>
            <a:chExt cx="648555" cy="468000"/>
          </a:xfrm>
        </p:grpSpPr>
        <p:sp>
          <p:nvSpPr>
            <p:cNvPr id="110" name="Oval 109"/>
            <p:cNvSpPr/>
            <p:nvPr/>
          </p:nvSpPr>
          <p:spPr>
            <a:xfrm>
              <a:off x="3505452" y="6074277"/>
              <a:ext cx="466874"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6" name="TextBox 110"/>
            <p:cNvSpPr txBox="1">
              <a:spLocks noChangeArrowheads="1"/>
            </p:cNvSpPr>
            <p:nvPr/>
          </p:nvSpPr>
          <p:spPr bwMode="auto">
            <a:xfrm>
              <a:off x="3414611" y="6112801"/>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r>
                <a:rPr lang="en-GB" altLang="en-US" sz="600" b="1">
                  <a:solidFill>
                    <a:srgbClr val="9C65AB"/>
                  </a:solidFill>
                </a:rPr>
                <a:t>GCSE Exams</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3" name="Group 111"/>
          <p:cNvGrpSpPr>
            <a:grpSpLocks/>
          </p:cNvGrpSpPr>
          <p:nvPr/>
        </p:nvGrpSpPr>
        <p:grpSpPr bwMode="auto">
          <a:xfrm>
            <a:off x="3263900" y="1136650"/>
            <a:ext cx="485775" cy="468313"/>
            <a:chOff x="3414611" y="6074277"/>
            <a:chExt cx="648555" cy="468000"/>
          </a:xfrm>
        </p:grpSpPr>
        <p:sp>
          <p:nvSpPr>
            <p:cNvPr id="113" name="Oval 112"/>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4" name="TextBox 113"/>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4" name="Group 115"/>
          <p:cNvGrpSpPr>
            <a:grpSpLocks/>
          </p:cNvGrpSpPr>
          <p:nvPr/>
        </p:nvGrpSpPr>
        <p:grpSpPr bwMode="auto">
          <a:xfrm>
            <a:off x="3886200" y="1136650"/>
            <a:ext cx="487363" cy="468313"/>
            <a:chOff x="3414611" y="6074277"/>
            <a:chExt cx="648555" cy="468000"/>
          </a:xfrm>
        </p:grpSpPr>
        <p:sp>
          <p:nvSpPr>
            <p:cNvPr id="117" name="Oval 116"/>
            <p:cNvSpPr/>
            <p:nvPr/>
          </p:nvSpPr>
          <p:spPr>
            <a:xfrm>
              <a:off x="3505452" y="6074277"/>
              <a:ext cx="466874"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2" name="TextBox 117"/>
            <p:cNvSpPr txBox="1">
              <a:spLocks noChangeArrowheads="1"/>
            </p:cNvSpPr>
            <p:nvPr/>
          </p:nvSpPr>
          <p:spPr bwMode="auto">
            <a:xfrm>
              <a:off x="3414611" y="6112801"/>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5" name="Group 118"/>
          <p:cNvGrpSpPr>
            <a:grpSpLocks/>
          </p:cNvGrpSpPr>
          <p:nvPr/>
        </p:nvGrpSpPr>
        <p:grpSpPr bwMode="auto">
          <a:xfrm>
            <a:off x="4510088" y="1136650"/>
            <a:ext cx="487362" cy="468313"/>
            <a:chOff x="3414611" y="6074277"/>
            <a:chExt cx="648555" cy="468000"/>
          </a:xfrm>
        </p:grpSpPr>
        <p:sp>
          <p:nvSpPr>
            <p:cNvPr id="120" name="Oval 119"/>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0" name="TextBox 120"/>
            <p:cNvSpPr txBox="1">
              <a:spLocks noChangeArrowheads="1"/>
            </p:cNvSpPr>
            <p:nvPr/>
          </p:nvSpPr>
          <p:spPr bwMode="auto">
            <a:xfrm>
              <a:off x="3414611" y="6088986"/>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6" name="Group 121"/>
          <p:cNvGrpSpPr>
            <a:grpSpLocks/>
          </p:cNvGrpSpPr>
          <p:nvPr/>
        </p:nvGrpSpPr>
        <p:grpSpPr bwMode="auto">
          <a:xfrm>
            <a:off x="4022725" y="263525"/>
            <a:ext cx="485775" cy="466725"/>
            <a:chOff x="3414611" y="6074277"/>
            <a:chExt cx="648555" cy="468000"/>
          </a:xfrm>
        </p:grpSpPr>
        <p:sp>
          <p:nvSpPr>
            <p:cNvPr id="123" name="Oval 122"/>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8" name="TextBox 123"/>
            <p:cNvSpPr txBox="1">
              <a:spLocks noChangeArrowheads="1"/>
            </p:cNvSpPr>
            <p:nvPr/>
          </p:nvSpPr>
          <p:spPr bwMode="auto">
            <a:xfrm>
              <a:off x="3414611" y="6112801"/>
              <a:ext cx="6485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endParaRPr lang="en-GB" altLang="en-US" sz="300">
                <a:solidFill>
                  <a:srgbClr val="9C65AB"/>
                </a:solidFill>
              </a:endParaRPr>
            </a:p>
          </p:txBody>
        </p:sp>
      </p:grpSp>
      <p:grpSp>
        <p:nvGrpSpPr>
          <p:cNvPr id="24617" name="Group 124"/>
          <p:cNvGrpSpPr>
            <a:grpSpLocks/>
          </p:cNvGrpSpPr>
          <p:nvPr/>
        </p:nvGrpSpPr>
        <p:grpSpPr bwMode="auto">
          <a:xfrm>
            <a:off x="3341688" y="263525"/>
            <a:ext cx="485775" cy="466725"/>
            <a:chOff x="3414611" y="6074277"/>
            <a:chExt cx="648555" cy="468000"/>
          </a:xfrm>
        </p:grpSpPr>
        <p:sp>
          <p:nvSpPr>
            <p:cNvPr id="126" name="Oval 125"/>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6" name="TextBox 126"/>
            <p:cNvSpPr txBox="1">
              <a:spLocks noChangeArrowheads="1"/>
            </p:cNvSpPr>
            <p:nvPr/>
          </p:nvSpPr>
          <p:spPr bwMode="auto">
            <a:xfrm>
              <a:off x="3414611" y="6112801"/>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8" name="Group 128"/>
          <p:cNvGrpSpPr>
            <a:grpSpLocks/>
          </p:cNvGrpSpPr>
          <p:nvPr/>
        </p:nvGrpSpPr>
        <p:grpSpPr bwMode="auto">
          <a:xfrm>
            <a:off x="2659063" y="263525"/>
            <a:ext cx="487362" cy="466725"/>
            <a:chOff x="3414611" y="6074277"/>
            <a:chExt cx="648555" cy="468000"/>
          </a:xfrm>
        </p:grpSpPr>
        <p:sp>
          <p:nvSpPr>
            <p:cNvPr id="130" name="Oval 129"/>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4" name="TextBox 130"/>
            <p:cNvSpPr txBox="1">
              <a:spLocks noChangeArrowheads="1"/>
            </p:cNvSpPr>
            <p:nvPr/>
          </p:nvSpPr>
          <p:spPr bwMode="auto">
            <a:xfrm>
              <a:off x="3414611" y="6088986"/>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9" name="Group 92"/>
          <p:cNvGrpSpPr>
            <a:grpSpLocks/>
          </p:cNvGrpSpPr>
          <p:nvPr/>
        </p:nvGrpSpPr>
        <p:grpSpPr bwMode="auto">
          <a:xfrm>
            <a:off x="3263900" y="4310063"/>
            <a:ext cx="485775" cy="468312"/>
            <a:chOff x="3414611" y="6074277"/>
            <a:chExt cx="648555" cy="468000"/>
          </a:xfrm>
        </p:grpSpPr>
        <p:sp>
          <p:nvSpPr>
            <p:cNvPr id="80" name="Oval 79"/>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2"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endParaRPr lang="en-GB" altLang="en-US" sz="200">
                <a:solidFill>
                  <a:srgbClr val="9C65AB"/>
                </a:solidFill>
              </a:endParaRPr>
            </a:p>
          </p:txBody>
        </p:sp>
      </p:grpSp>
      <p:grpSp>
        <p:nvGrpSpPr>
          <p:cNvPr id="24620" name="Group 92"/>
          <p:cNvGrpSpPr>
            <a:grpSpLocks/>
          </p:cNvGrpSpPr>
          <p:nvPr/>
        </p:nvGrpSpPr>
        <p:grpSpPr bwMode="auto">
          <a:xfrm>
            <a:off x="3760788" y="3779838"/>
            <a:ext cx="485775" cy="468312"/>
            <a:chOff x="3414611" y="6074277"/>
            <a:chExt cx="648555" cy="468000"/>
          </a:xfrm>
        </p:grpSpPr>
        <p:sp>
          <p:nvSpPr>
            <p:cNvPr id="83" name="Oval 82"/>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0"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endParaRPr lang="en-GB" altLang="en-US" sz="200">
                <a:solidFill>
                  <a:srgbClr val="9C65AB"/>
                </a:solidFill>
              </a:endParaRPr>
            </a:p>
          </p:txBody>
        </p:sp>
      </p:grpSp>
      <p:grpSp>
        <p:nvGrpSpPr>
          <p:cNvPr id="24621" name="Group 92"/>
          <p:cNvGrpSpPr>
            <a:grpSpLocks/>
          </p:cNvGrpSpPr>
          <p:nvPr/>
        </p:nvGrpSpPr>
        <p:grpSpPr bwMode="auto">
          <a:xfrm>
            <a:off x="4211638" y="4364038"/>
            <a:ext cx="485775" cy="466725"/>
            <a:chOff x="3414611" y="6074277"/>
            <a:chExt cx="648555" cy="468000"/>
          </a:xfrm>
        </p:grpSpPr>
        <p:sp>
          <p:nvSpPr>
            <p:cNvPr id="86" name="Oval 85"/>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8"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endParaRPr lang="en-GB" altLang="en-US" sz="200">
                <a:solidFill>
                  <a:srgbClr val="9C65AB"/>
                </a:solidFill>
              </a:endParaRPr>
            </a:p>
          </p:txBody>
        </p:sp>
      </p:grpSp>
      <p:grpSp>
        <p:nvGrpSpPr>
          <p:cNvPr id="24622" name="Group 92"/>
          <p:cNvGrpSpPr>
            <a:grpSpLocks/>
          </p:cNvGrpSpPr>
          <p:nvPr/>
        </p:nvGrpSpPr>
        <p:grpSpPr bwMode="auto">
          <a:xfrm>
            <a:off x="5389563" y="4365625"/>
            <a:ext cx="485775" cy="468313"/>
            <a:chOff x="3414611" y="6074277"/>
            <a:chExt cx="648555" cy="468000"/>
          </a:xfrm>
        </p:grpSpPr>
        <p:sp>
          <p:nvSpPr>
            <p:cNvPr id="89" name="Oval 88"/>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6"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endParaRPr lang="en-GB" altLang="en-US" sz="200">
                <a:solidFill>
                  <a:srgbClr val="9C65AB"/>
                </a:solidFill>
              </a:endParaRPr>
            </a:p>
          </p:txBody>
        </p:sp>
      </p:grpSp>
      <p:grpSp>
        <p:nvGrpSpPr>
          <p:cNvPr id="24623" name="Group 92"/>
          <p:cNvGrpSpPr>
            <a:grpSpLocks/>
          </p:cNvGrpSpPr>
          <p:nvPr/>
        </p:nvGrpSpPr>
        <p:grpSpPr bwMode="auto">
          <a:xfrm>
            <a:off x="5494338" y="5203825"/>
            <a:ext cx="485775" cy="468313"/>
            <a:chOff x="3414611" y="6074277"/>
            <a:chExt cx="648555" cy="468000"/>
          </a:xfrm>
        </p:grpSpPr>
        <p:sp>
          <p:nvSpPr>
            <p:cNvPr id="92" name="Oval 91"/>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4"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endParaRPr lang="en-GB" altLang="en-US" sz="200">
                <a:solidFill>
                  <a:srgbClr val="9C65AB"/>
                </a:solidFill>
              </a:endParaRPr>
            </a:p>
          </p:txBody>
        </p:sp>
      </p:grpSp>
      <p:grpSp>
        <p:nvGrpSpPr>
          <p:cNvPr id="24624" name="Group 92"/>
          <p:cNvGrpSpPr>
            <a:grpSpLocks/>
          </p:cNvGrpSpPr>
          <p:nvPr/>
        </p:nvGrpSpPr>
        <p:grpSpPr bwMode="auto">
          <a:xfrm>
            <a:off x="5980113" y="5184775"/>
            <a:ext cx="485775" cy="468313"/>
            <a:chOff x="3414611" y="6074277"/>
            <a:chExt cx="648555" cy="468000"/>
          </a:xfrm>
        </p:grpSpPr>
        <p:sp>
          <p:nvSpPr>
            <p:cNvPr id="96" name="Oval 95"/>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2"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endParaRPr lang="en-GB" altLang="en-US" sz="200">
                <a:solidFill>
                  <a:srgbClr val="9C65AB"/>
                </a:solidFill>
              </a:endParaRPr>
            </a:p>
          </p:txBody>
        </p:sp>
      </p:grpSp>
      <p:grpSp>
        <p:nvGrpSpPr>
          <p:cNvPr id="24625" name="Group 92"/>
          <p:cNvGrpSpPr>
            <a:grpSpLocks/>
          </p:cNvGrpSpPr>
          <p:nvPr/>
        </p:nvGrpSpPr>
        <p:grpSpPr bwMode="auto">
          <a:xfrm>
            <a:off x="5745163" y="3719513"/>
            <a:ext cx="485775" cy="468312"/>
            <a:chOff x="3414611" y="6074277"/>
            <a:chExt cx="648555" cy="468000"/>
          </a:xfrm>
        </p:grpSpPr>
        <p:sp>
          <p:nvSpPr>
            <p:cNvPr id="105" name="Oval 104"/>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0"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endParaRPr lang="en-GB" altLang="en-US" sz="200">
                <a:solidFill>
                  <a:srgbClr val="9C65AB"/>
                </a:solidFill>
              </a:endParaRPr>
            </a:p>
          </p:txBody>
        </p:sp>
      </p:grpSp>
      <p:grpSp>
        <p:nvGrpSpPr>
          <p:cNvPr id="24626" name="Group 92"/>
          <p:cNvGrpSpPr>
            <a:grpSpLocks/>
          </p:cNvGrpSpPr>
          <p:nvPr/>
        </p:nvGrpSpPr>
        <p:grpSpPr bwMode="auto">
          <a:xfrm>
            <a:off x="6213475" y="4364038"/>
            <a:ext cx="485775" cy="466725"/>
            <a:chOff x="3414611" y="6074277"/>
            <a:chExt cx="648555" cy="468000"/>
          </a:xfrm>
        </p:grpSpPr>
        <p:sp>
          <p:nvSpPr>
            <p:cNvPr id="109" name="Oval 108"/>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28" name="TextBox 94"/>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endParaRPr lang="en-GB" altLang="en-US" sz="200">
                <a:solidFill>
                  <a:srgbClr val="9C65AB"/>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457200" y="1196975"/>
            <a:ext cx="8229600" cy="5280025"/>
          </a:xfrm>
        </p:spPr>
        <p:txBody>
          <a:bodyPr/>
          <a:lstStyle/>
          <a:p>
            <a:pPr marL="0" indent="0" algn="ctr" eaLnBrk="1" hangingPunct="1">
              <a:buFont typeface="Arial" panose="020B0604020202020204" pitchFamily="34" charset="0"/>
              <a:buNone/>
              <a:defRPr/>
            </a:pPr>
            <a:r>
              <a:rPr lang="en-US" altLang="en-US" sz="3200" dirty="0">
                <a:latin typeface="Calibri" panose="020F0502020204030204" pitchFamily="34" charset="0"/>
                <a:ea typeface="MS Mincho" pitchFamily="49" charset="-128"/>
                <a:cs typeface="Times New Roman" pitchFamily="18" charset="0"/>
              </a:rPr>
              <a:t>The Careers Manager </a:t>
            </a:r>
            <a:r>
              <a:rPr lang="en-US" altLang="en-US" sz="3200" dirty="0" smtClean="0">
                <a:latin typeface="Calibri" panose="020F0502020204030204" pitchFamily="34" charset="0"/>
                <a:ea typeface="MS Mincho" pitchFamily="49" charset="-128"/>
                <a:cs typeface="Times New Roman" pitchFamily="18" charset="0"/>
              </a:rPr>
              <a:t>is based in the LRC</a:t>
            </a:r>
            <a:endParaRPr lang="en-US" altLang="en-US" sz="3200" dirty="0">
              <a:latin typeface="Calibri" panose="020F0502020204030204" pitchFamily="34" charset="0"/>
              <a:ea typeface="MS Mincho" pitchFamily="49" charset="-128"/>
              <a:cs typeface="Times New Roman" pitchFamily="18" charset="0"/>
            </a:endParaRPr>
          </a:p>
          <a:p>
            <a:pPr eaLnBrk="1" hangingPunct="1">
              <a:defRPr/>
            </a:pPr>
            <a:endParaRPr lang="en-US" altLang="en-US" sz="3200" dirty="0">
              <a:latin typeface="Calibri" panose="020F0502020204030204" pitchFamily="34" charset="0"/>
              <a:ea typeface="MS Mincho" pitchFamily="49" charset="-128"/>
              <a:cs typeface="Times New Roman" pitchFamily="18" charset="0"/>
            </a:endParaRPr>
          </a:p>
          <a:p>
            <a:pPr eaLnBrk="1" hangingPunct="1">
              <a:defRPr/>
            </a:pPr>
            <a:endParaRPr lang="en-GB" altLang="en-US" sz="3200" dirty="0">
              <a:latin typeface="Calibri" panose="020F0502020204030204" pitchFamily="34" charset="0"/>
              <a:ea typeface="MS Mincho" pitchFamily="49" charset="-128"/>
              <a:cs typeface="Times New Roman" pitchFamily="18" charset="0"/>
            </a:endParaRPr>
          </a:p>
        </p:txBody>
      </p:sp>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543175"/>
            <a:ext cx="3455987" cy="409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4" name="TextBox 5"/>
          <p:cNvSpPr txBox="1">
            <a:spLocks noChangeArrowheads="1"/>
          </p:cNvSpPr>
          <p:nvPr/>
        </p:nvSpPr>
        <p:spPr bwMode="auto">
          <a:xfrm>
            <a:off x="34925" y="182563"/>
            <a:ext cx="9144000" cy="768350"/>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 Careers guidance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en-GB" altLang="en-US" smtClean="0"/>
          </a:p>
        </p:txBody>
      </p:sp>
      <p:sp>
        <p:nvSpPr>
          <p:cNvPr id="3" name="Rectangle 2"/>
          <p:cNvSpPr/>
          <p:nvPr/>
        </p:nvSpPr>
        <p:spPr>
          <a:xfrm>
            <a:off x="2568575" y="3290888"/>
            <a:ext cx="4054475" cy="300037"/>
          </a:xfrm>
          <a:prstGeom prst="rect">
            <a:avLst/>
          </a:prstGeom>
        </p:spPr>
        <p:txBody>
          <a:bodyPr wrap="none">
            <a:spAutoFit/>
          </a:bodyPr>
          <a:lstStyle/>
          <a:p>
            <a:pPr defTabSz="685800" eaLnBrk="1" fontAlgn="auto" hangingPunct="1">
              <a:spcBef>
                <a:spcPts val="0"/>
              </a:spcBef>
              <a:spcAft>
                <a:spcPts val="0"/>
              </a:spcAft>
              <a:defRPr/>
            </a:pPr>
            <a:r>
              <a:rPr lang="en-GB" sz="1350" dirty="0">
                <a:solidFill>
                  <a:prstClr val="black"/>
                </a:solidFill>
                <a:latin typeface="Calibri" panose="020F0502020204030204"/>
                <a:hlinkClick r:id="rId2"/>
              </a:rPr>
              <a:t>Unifrog - The universal destinations platform - YouTube</a:t>
            </a:r>
            <a:endParaRPr lang="en-GB" sz="135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4"/>
          <p:cNvSpPr txBox="1">
            <a:spLocks noChangeArrowheads="1"/>
          </p:cNvSpPr>
          <p:nvPr/>
        </p:nvSpPr>
        <p:spPr bwMode="auto">
          <a:xfrm>
            <a:off x="260350" y="1196975"/>
            <a:ext cx="667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FFFFFF"/>
                </a:solidFill>
                <a:latin typeface="Open Sans" charset="0"/>
              </a:rPr>
              <a:t>What is Unifrog?</a:t>
            </a:r>
            <a:endParaRPr lang="en-GB" altLang="en-US" sz="2400">
              <a:solidFill>
                <a:srgbClr val="FFFFFF"/>
              </a:solidFill>
              <a:latin typeface="Open Sans" charset="0"/>
            </a:endParaRPr>
          </a:p>
        </p:txBody>
      </p:sp>
      <p:sp>
        <p:nvSpPr>
          <p:cNvPr id="6" name="TextBox 5">
            <a:extLst>
              <a:ext uri="{FF2B5EF4-FFF2-40B4-BE49-F238E27FC236}">
                <a16:creationId xmlns:a16="http://schemas.microsoft.com/office/drawing/2014/main" id="{7A852B6D-BB45-4637-A8C6-AD1FFFCF22D9}"/>
              </a:ext>
            </a:extLst>
          </p:cNvPr>
          <p:cNvSpPr txBox="1"/>
          <p:nvPr/>
        </p:nvSpPr>
        <p:spPr>
          <a:xfrm>
            <a:off x="260350" y="2078038"/>
            <a:ext cx="4022725" cy="3138487"/>
          </a:xfrm>
          <a:prstGeom prst="rect">
            <a:avLst/>
          </a:prstGeom>
          <a:noFill/>
        </p:spPr>
        <p:txBody>
          <a:bodyPr>
            <a:spAutoFit/>
          </a:bodyPr>
          <a:lstStyle/>
          <a:p>
            <a:pPr defTabSz="685800" eaLnBrk="1" fontAlgn="auto" hangingPunct="1">
              <a:lnSpc>
                <a:spcPct val="150000"/>
              </a:lnSpc>
              <a:spcBef>
                <a:spcPts val="0"/>
              </a:spcBef>
              <a:spcAft>
                <a:spcPts val="0"/>
              </a:spcAft>
              <a:defRPr/>
            </a:pPr>
            <a:r>
              <a:rPr lang="en-US" sz="1650" dirty="0">
                <a:solidFill>
                  <a:prstClr val="black"/>
                </a:solidFill>
                <a:latin typeface="Open sans" panose="020B0606030504020204"/>
                <a:ea typeface="Open Sans" panose="020B0606030504020204" pitchFamily="34" charset="0"/>
                <a:cs typeface="Open Sans" panose="020B0606030504020204" pitchFamily="34" charset="0"/>
              </a:rPr>
              <a:t>U</a:t>
            </a:r>
            <a:r>
              <a:rPr lang="en-GB" sz="1650" dirty="0" err="1">
                <a:solidFill>
                  <a:prstClr val="black"/>
                </a:solidFill>
                <a:latin typeface="Open sans" panose="020B0606030504020204"/>
                <a:ea typeface="Open Sans" panose="020B0606030504020204" pitchFamily="34" charset="0"/>
                <a:cs typeface="Open Sans" panose="020B0606030504020204" pitchFamily="34" charset="0"/>
              </a:rPr>
              <a:t>nifrog</a:t>
            </a:r>
            <a:r>
              <a:rPr lang="en-GB" sz="1650" dirty="0">
                <a:solidFill>
                  <a:prstClr val="black"/>
                </a:solidFill>
                <a:latin typeface="Open sans" panose="020B0606030504020204"/>
                <a:ea typeface="Open Sans" panose="020B0606030504020204" pitchFamily="34" charset="0"/>
                <a:cs typeface="Open Sans" panose="020B0606030504020204" pitchFamily="34" charset="0"/>
              </a:rPr>
              <a:t> is a one-stop-shop where students can easily explore their interests, then find and successfully apply for their next best step after school.</a:t>
            </a:r>
          </a:p>
          <a:p>
            <a:pPr defTabSz="685800" eaLnBrk="1" fontAlgn="auto" hangingPunct="1">
              <a:lnSpc>
                <a:spcPct val="150000"/>
              </a:lnSpc>
              <a:spcBef>
                <a:spcPts val="0"/>
              </a:spcBef>
              <a:spcAft>
                <a:spcPts val="0"/>
              </a:spcAft>
              <a:defRPr/>
            </a:pPr>
            <a:endParaRPr lang="en-US" sz="1650" dirty="0">
              <a:solidFill>
                <a:prstClr val="black"/>
              </a:solidFill>
              <a:latin typeface="Open sans" panose="020B0606030504020204"/>
              <a:ea typeface="Open Sans" panose="020B0606030504020204" pitchFamily="34" charset="0"/>
              <a:cs typeface="Open Sans" panose="020B0606030504020204" pitchFamily="34" charset="0"/>
            </a:endParaRPr>
          </a:p>
          <a:p>
            <a:pPr defTabSz="685800" eaLnBrk="1" fontAlgn="auto" hangingPunct="1">
              <a:lnSpc>
                <a:spcPct val="150000"/>
              </a:lnSpc>
              <a:spcBef>
                <a:spcPts val="0"/>
              </a:spcBef>
              <a:spcAft>
                <a:spcPts val="0"/>
              </a:spcAft>
              <a:defRPr/>
            </a:pPr>
            <a:r>
              <a:rPr lang="en-US" sz="1650" dirty="0" err="1">
                <a:solidFill>
                  <a:prstClr val="black"/>
                </a:solidFill>
                <a:latin typeface="Open sans" panose="020B0606030504020204"/>
                <a:ea typeface="Open Sans" panose="020B0606030504020204" pitchFamily="34" charset="0"/>
                <a:cs typeface="Open Sans" panose="020B0606030504020204" pitchFamily="34" charset="0"/>
              </a:rPr>
              <a:t>Unifrog</a:t>
            </a:r>
            <a:r>
              <a:rPr lang="en-US" sz="1650" dirty="0">
                <a:solidFill>
                  <a:prstClr val="black"/>
                </a:solidFill>
                <a:latin typeface="Open sans" panose="020B0606030504020204"/>
                <a:ea typeface="Open Sans" panose="020B0606030504020204" pitchFamily="34" charset="0"/>
                <a:cs typeface="Open Sans" panose="020B0606030504020204" pitchFamily="34" charset="0"/>
              </a:rPr>
              <a:t> will help you to explore your key interests and what career paths you can take to reach your goals!</a:t>
            </a:r>
          </a:p>
        </p:txBody>
      </p:sp>
      <p:pic>
        <p:nvPicPr>
          <p:cNvPr id="64516" name="Google Shape;1302;p16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25" y="2489200"/>
            <a:ext cx="36655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4"/>
          <p:cNvSpPr txBox="1">
            <a:spLocks noChangeArrowheads="1"/>
          </p:cNvSpPr>
          <p:nvPr/>
        </p:nvSpPr>
        <p:spPr bwMode="auto">
          <a:xfrm>
            <a:off x="260350" y="1196975"/>
            <a:ext cx="667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FFFFFF"/>
                </a:solidFill>
                <a:latin typeface="Open Sans" charset="0"/>
              </a:rPr>
              <a:t>Available resources</a:t>
            </a:r>
            <a:endParaRPr lang="en-GB" altLang="en-US" sz="2400">
              <a:solidFill>
                <a:srgbClr val="FFFFFF"/>
              </a:solidFill>
              <a:latin typeface="Open Sans" charset="0"/>
            </a:endParaRPr>
          </a:p>
        </p:txBody>
      </p:sp>
      <p:pic>
        <p:nvPicPr>
          <p:cNvPr id="665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143125"/>
            <a:ext cx="70580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Post 16 Help - all coming up in KS4  </a:t>
            </a:r>
            <a:endParaRPr lang="en-GB" dirty="0"/>
          </a:p>
        </p:txBody>
      </p:sp>
      <p:sp>
        <p:nvSpPr>
          <p:cNvPr id="68611" name="Content Placeholder 2"/>
          <p:cNvSpPr>
            <a:spLocks noGrp="1"/>
          </p:cNvSpPr>
          <p:nvPr>
            <p:ph idx="1"/>
          </p:nvPr>
        </p:nvSpPr>
        <p:spPr>
          <a:xfrm>
            <a:off x="179388" y="1412875"/>
            <a:ext cx="8964612" cy="5903913"/>
          </a:xfrm>
        </p:spPr>
        <p:txBody>
          <a:bodyPr/>
          <a:lstStyle/>
          <a:p>
            <a:r>
              <a:rPr lang="en-GB" altLang="en-US" smtClean="0"/>
              <a:t>All students need to aim for 5 GCSE’s grade 4 and above to get into most sixth forms / colleges</a:t>
            </a:r>
          </a:p>
          <a:p>
            <a:r>
              <a:rPr lang="en-GB" altLang="en-US" smtClean="0"/>
              <a:t>With at least a grade 6 if they wish to study the subject at A Level. </a:t>
            </a:r>
          </a:p>
          <a:p>
            <a:r>
              <a:rPr lang="en-GB" altLang="en-US" smtClean="0"/>
              <a:t>Talks from South Thames and Nescot on apprenticeships/ Level 3 qualifications. </a:t>
            </a:r>
          </a:p>
          <a:p>
            <a:r>
              <a:rPr lang="en-GB" altLang="en-US" smtClean="0"/>
              <a:t>Mr O’Neill ( Head of Sixth Form) will speak to all the students about OG6.</a:t>
            </a:r>
          </a:p>
          <a:p>
            <a:r>
              <a:rPr lang="en-GB" altLang="en-US" smtClean="0"/>
              <a:t> Application for colleges and sixth forms need to be submitted by Christmas 2025</a:t>
            </a:r>
          </a:p>
          <a:p>
            <a:r>
              <a:rPr lang="en-GB" altLang="en-US" smtClean="0"/>
              <a:t>Careers leaders run drop in sessions for any students that need help applying. </a:t>
            </a:r>
          </a:p>
          <a:p>
            <a:endParaRPr lang="en-GB" altLang="en-US" smtClean="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Important Dates</a:t>
            </a:r>
            <a:endParaRPr lang="en-GB" dirty="0"/>
          </a:p>
        </p:txBody>
      </p:sp>
      <p:graphicFrame>
        <p:nvGraphicFramePr>
          <p:cNvPr id="4" name="Content Placeholder 3"/>
          <p:cNvGraphicFramePr>
            <a:graphicFrameLocks noGrp="1"/>
          </p:cNvGraphicFramePr>
          <p:nvPr>
            <p:ph idx="1"/>
          </p:nvPr>
        </p:nvGraphicFramePr>
        <p:xfrm>
          <a:off x="457200" y="1600200"/>
          <a:ext cx="8229600" cy="3400425"/>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val="4052526924"/>
                    </a:ext>
                  </a:extLst>
                </a:gridCol>
                <a:gridCol w="5987008">
                  <a:extLst>
                    <a:ext uri="{9D8B030D-6E8A-4147-A177-3AD203B41FA5}">
                      <a16:colId xmlns:a16="http://schemas.microsoft.com/office/drawing/2014/main" val="1833772181"/>
                    </a:ext>
                  </a:extLst>
                </a:gridCol>
              </a:tblGrid>
              <a:tr h="370942">
                <a:tc>
                  <a:txBody>
                    <a:bodyPr/>
                    <a:lstStyle/>
                    <a:p>
                      <a:endParaRPr lang="en-GB" sz="1800" dirty="0"/>
                    </a:p>
                  </a:txBody>
                  <a:tcPr marT="45733" marB="45733"/>
                </a:tc>
                <a:tc>
                  <a:txBody>
                    <a:bodyPr/>
                    <a:lstStyle/>
                    <a:p>
                      <a:endParaRPr lang="en-GB" sz="1800" dirty="0"/>
                    </a:p>
                  </a:txBody>
                  <a:tcPr marT="45733" marB="45733"/>
                </a:tc>
                <a:extLst>
                  <a:ext uri="{0D108BD9-81ED-4DB2-BD59-A6C34878D82A}">
                    <a16:rowId xmlns:a16="http://schemas.microsoft.com/office/drawing/2014/main" val="2071941057"/>
                  </a:ext>
                </a:extLst>
              </a:tr>
              <a:tr h="737959">
                <a:tc>
                  <a:txBody>
                    <a:bodyPr/>
                    <a:lstStyle/>
                    <a:p>
                      <a:r>
                        <a:rPr lang="en-GB" sz="1800" baseline="0" dirty="0" smtClean="0"/>
                        <a:t>October  2023</a:t>
                      </a: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Parent</a:t>
                      </a:r>
                      <a:r>
                        <a:rPr lang="en-GB" sz="1800" baseline="0" dirty="0" smtClean="0"/>
                        <a:t> / Tutor evening face to face in school</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smtClean="0"/>
                        <a:t>Appointments will be made via school cloud. </a:t>
                      </a:r>
                      <a:endParaRPr lang="en-GB" sz="1800" dirty="0"/>
                    </a:p>
                  </a:txBody>
                  <a:tcPr marT="45733" marB="45733"/>
                </a:tc>
                <a:extLst>
                  <a:ext uri="{0D108BD9-81ED-4DB2-BD59-A6C34878D82A}">
                    <a16:rowId xmlns:a16="http://schemas.microsoft.com/office/drawing/2014/main" val="499427316"/>
                  </a:ext>
                </a:extLst>
              </a:tr>
              <a:tr h="640194">
                <a:tc>
                  <a:txBody>
                    <a:bodyPr/>
                    <a:lstStyle/>
                    <a:p>
                      <a:r>
                        <a:rPr lang="en-GB" sz="1800" baseline="0" dirty="0" smtClean="0"/>
                        <a:t>March 2023</a:t>
                      </a:r>
                      <a:endParaRPr lang="en-GB" sz="1800" dirty="0"/>
                    </a:p>
                  </a:txBody>
                  <a:tcPr marT="45733" marB="45733"/>
                </a:tc>
                <a:tc>
                  <a:txBody>
                    <a:bodyPr/>
                    <a:lstStyle/>
                    <a:p>
                      <a:r>
                        <a:rPr lang="en-GB" sz="1800" baseline="0" dirty="0" smtClean="0"/>
                        <a:t>Grade Gather 1/ Tutor Reports sent home</a:t>
                      </a:r>
                      <a:endParaRPr lang="en-GB" sz="1800" dirty="0"/>
                    </a:p>
                  </a:txBody>
                  <a:tcPr marT="45733" marB="45733"/>
                </a:tc>
                <a:extLst>
                  <a:ext uri="{0D108BD9-81ED-4DB2-BD59-A6C34878D82A}">
                    <a16:rowId xmlns:a16="http://schemas.microsoft.com/office/drawing/2014/main" val="613152815"/>
                  </a:ext>
                </a:extLst>
              </a:tr>
              <a:tr h="640194">
                <a:tc>
                  <a:txBody>
                    <a:bodyPr/>
                    <a:lstStyle/>
                    <a:p>
                      <a:r>
                        <a:rPr lang="en-GB" sz="1800" baseline="0" dirty="0" smtClean="0"/>
                        <a:t>April 2024</a:t>
                      </a:r>
                    </a:p>
                    <a:p>
                      <a:endParaRPr lang="en-GB" sz="1800" dirty="0"/>
                    </a:p>
                  </a:txBody>
                  <a:tcPr marT="45733" marB="45733"/>
                </a:tc>
                <a:tc>
                  <a:txBody>
                    <a:bodyPr/>
                    <a:lstStyle/>
                    <a:p>
                      <a:r>
                        <a:rPr lang="en-GB" sz="1800" dirty="0" smtClean="0"/>
                        <a:t>Parents</a:t>
                      </a:r>
                      <a:r>
                        <a:rPr lang="en-GB" sz="1800" baseline="0" dirty="0" smtClean="0"/>
                        <a:t> evening – logistics yet to be confirmed.</a:t>
                      </a:r>
                      <a:endParaRPr lang="en-GB" sz="1800" dirty="0"/>
                    </a:p>
                  </a:txBody>
                  <a:tcPr marT="45733" marB="45733"/>
                </a:tc>
                <a:extLst>
                  <a:ext uri="{0D108BD9-81ED-4DB2-BD59-A6C34878D82A}">
                    <a16:rowId xmlns:a16="http://schemas.microsoft.com/office/drawing/2014/main" val="4234117898"/>
                  </a:ext>
                </a:extLst>
              </a:tr>
              <a:tr h="640194">
                <a:tc>
                  <a:txBody>
                    <a:bodyPr/>
                    <a:lstStyle/>
                    <a:p>
                      <a:r>
                        <a:rPr lang="en-GB" sz="1800" baseline="0" dirty="0" smtClean="0"/>
                        <a:t>June 2024</a:t>
                      </a:r>
                      <a:endParaRPr lang="en-GB" sz="1800" dirty="0" smtClean="0"/>
                    </a:p>
                    <a:p>
                      <a:endParaRPr lang="en-GB" sz="1800" dirty="0"/>
                    </a:p>
                  </a:txBody>
                  <a:tcPr marT="45733" marB="45733"/>
                </a:tc>
                <a:tc>
                  <a:txBody>
                    <a:bodyPr/>
                    <a:lstStyle/>
                    <a:p>
                      <a:r>
                        <a:rPr lang="en-GB" sz="1800" baseline="0" dirty="0" smtClean="0"/>
                        <a:t>Year 10 Exams</a:t>
                      </a:r>
                      <a:endParaRPr lang="en-GB" sz="1800" dirty="0"/>
                    </a:p>
                  </a:txBody>
                  <a:tcPr marT="45733" marB="45733"/>
                </a:tc>
                <a:extLst>
                  <a:ext uri="{0D108BD9-81ED-4DB2-BD59-A6C34878D82A}">
                    <a16:rowId xmlns:a16="http://schemas.microsoft.com/office/drawing/2014/main" val="114590430"/>
                  </a:ext>
                </a:extLst>
              </a:tr>
              <a:tr h="370942">
                <a:tc>
                  <a:txBody>
                    <a:bodyPr/>
                    <a:lstStyle/>
                    <a:p>
                      <a:r>
                        <a:rPr lang="en-GB" sz="1800" dirty="0" smtClean="0"/>
                        <a:t>July</a:t>
                      </a:r>
                      <a:r>
                        <a:rPr lang="en-GB" sz="1800" baseline="0" dirty="0" smtClean="0"/>
                        <a:t> </a:t>
                      </a:r>
                      <a:r>
                        <a:rPr lang="en-GB" sz="1800" dirty="0" smtClean="0"/>
                        <a:t>2024</a:t>
                      </a:r>
                      <a:endParaRPr lang="en-GB" sz="1800" dirty="0"/>
                    </a:p>
                  </a:txBody>
                  <a:tcPr marT="45733" marB="45733"/>
                </a:tc>
                <a:tc>
                  <a:txBody>
                    <a:bodyPr/>
                    <a:lstStyle/>
                    <a:p>
                      <a:r>
                        <a:rPr lang="en-GB" sz="1800" dirty="0" smtClean="0"/>
                        <a:t>Grade gather 2</a:t>
                      </a:r>
                      <a:r>
                        <a:rPr lang="en-GB" sz="1800" baseline="0" dirty="0" smtClean="0"/>
                        <a:t> data sent home</a:t>
                      </a:r>
                      <a:endParaRPr lang="en-GB" sz="1800" dirty="0"/>
                    </a:p>
                  </a:txBody>
                  <a:tcPr marT="45733" marB="45733"/>
                </a:tc>
                <a:extLst>
                  <a:ext uri="{0D108BD9-81ED-4DB2-BD59-A6C34878D82A}">
                    <a16:rowId xmlns:a16="http://schemas.microsoft.com/office/drawing/2014/main" val="408313813"/>
                  </a:ext>
                </a:extLst>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Points of Contact </a:t>
            </a:r>
            <a:endParaRPr lang="en-GB" dirty="0"/>
          </a:p>
        </p:txBody>
      </p:sp>
      <p:graphicFrame>
        <p:nvGraphicFramePr>
          <p:cNvPr id="4" name="Content Placeholder 3"/>
          <p:cNvGraphicFramePr>
            <a:graphicFrameLocks noGrp="1"/>
          </p:cNvGraphicFramePr>
          <p:nvPr>
            <p:ph idx="1"/>
          </p:nvPr>
        </p:nvGraphicFramePr>
        <p:xfrm>
          <a:off x="457200" y="1600200"/>
          <a:ext cx="8229600" cy="313372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67267376"/>
                    </a:ext>
                  </a:extLst>
                </a:gridCol>
                <a:gridCol w="4114800">
                  <a:extLst>
                    <a:ext uri="{9D8B030D-6E8A-4147-A177-3AD203B41FA5}">
                      <a16:colId xmlns:a16="http://schemas.microsoft.com/office/drawing/2014/main" val="949342963"/>
                    </a:ext>
                  </a:extLst>
                </a:gridCol>
              </a:tblGrid>
              <a:tr h="370724">
                <a:tc>
                  <a:txBody>
                    <a:bodyPr/>
                    <a:lstStyle/>
                    <a:p>
                      <a:r>
                        <a:rPr lang="en-GB" sz="1800" dirty="0" smtClean="0"/>
                        <a:t>Pastoral</a:t>
                      </a:r>
                      <a:r>
                        <a:rPr lang="en-GB" sz="1800" baseline="0" dirty="0" smtClean="0"/>
                        <a:t> Support</a:t>
                      </a:r>
                      <a:endParaRPr lang="en-GB" sz="1800" dirty="0"/>
                    </a:p>
                  </a:txBody>
                  <a:tcPr marT="45707" marB="45707"/>
                </a:tc>
                <a:tc>
                  <a:txBody>
                    <a:bodyPr/>
                    <a:lstStyle/>
                    <a:p>
                      <a:r>
                        <a:rPr lang="en-GB" sz="1800" dirty="0" smtClean="0"/>
                        <a:t>Academic</a:t>
                      </a:r>
                      <a:r>
                        <a:rPr lang="en-GB" sz="1800" baseline="0" dirty="0" smtClean="0"/>
                        <a:t> Support </a:t>
                      </a:r>
                      <a:endParaRPr lang="en-GB" sz="1800" dirty="0"/>
                    </a:p>
                  </a:txBody>
                  <a:tcPr marT="45707" marB="45707"/>
                </a:tc>
                <a:extLst>
                  <a:ext uri="{0D108BD9-81ED-4DB2-BD59-A6C34878D82A}">
                    <a16:rowId xmlns:a16="http://schemas.microsoft.com/office/drawing/2014/main" val="4245707962"/>
                  </a:ext>
                </a:extLst>
              </a:tr>
              <a:tr h="370724">
                <a:tc>
                  <a:txBody>
                    <a:bodyPr/>
                    <a:lstStyle/>
                    <a:p>
                      <a:r>
                        <a:rPr lang="en-GB" sz="1800" dirty="0" smtClean="0"/>
                        <a:t>Tutors</a:t>
                      </a:r>
                      <a:r>
                        <a:rPr lang="en-GB" sz="1800" baseline="0" dirty="0" smtClean="0"/>
                        <a:t> </a:t>
                      </a:r>
                      <a:endParaRPr lang="en-GB" sz="1800" dirty="0"/>
                    </a:p>
                  </a:txBody>
                  <a:tcPr marT="45707" marB="45707"/>
                </a:tc>
                <a:tc>
                  <a:txBody>
                    <a:bodyPr/>
                    <a:lstStyle/>
                    <a:p>
                      <a:r>
                        <a:rPr lang="en-GB" sz="1800" dirty="0" smtClean="0"/>
                        <a:t>Class teachers</a:t>
                      </a:r>
                      <a:endParaRPr lang="en-GB" sz="1800" dirty="0"/>
                    </a:p>
                  </a:txBody>
                  <a:tcPr marT="45707" marB="45707"/>
                </a:tc>
                <a:extLst>
                  <a:ext uri="{0D108BD9-81ED-4DB2-BD59-A6C34878D82A}">
                    <a16:rowId xmlns:a16="http://schemas.microsoft.com/office/drawing/2014/main" val="499511728"/>
                  </a:ext>
                </a:extLst>
              </a:tr>
              <a:tr h="370724">
                <a:tc>
                  <a:txBody>
                    <a:bodyPr/>
                    <a:lstStyle/>
                    <a:p>
                      <a:r>
                        <a:rPr lang="en-GB" sz="1800" dirty="0" smtClean="0"/>
                        <a:t>Head</a:t>
                      </a:r>
                      <a:r>
                        <a:rPr lang="en-GB" sz="1800" baseline="0" dirty="0" smtClean="0"/>
                        <a:t> of Year                     Mr Spriggs</a:t>
                      </a:r>
                      <a:endParaRPr lang="en-GB" sz="1800" dirty="0"/>
                    </a:p>
                  </a:txBody>
                  <a:tcPr marT="45707" marB="45707"/>
                </a:tc>
                <a:tc>
                  <a:txBody>
                    <a:bodyPr/>
                    <a:lstStyle/>
                    <a:p>
                      <a:r>
                        <a:rPr lang="en-GB" sz="1800" dirty="0" smtClean="0"/>
                        <a:t>Head</a:t>
                      </a:r>
                      <a:r>
                        <a:rPr lang="en-GB" sz="1800" baseline="0" dirty="0" smtClean="0"/>
                        <a:t> of Department </a:t>
                      </a:r>
                      <a:endParaRPr lang="en-GB" sz="1800" dirty="0"/>
                    </a:p>
                  </a:txBody>
                  <a:tcPr marT="45707" marB="45707"/>
                </a:tc>
                <a:extLst>
                  <a:ext uri="{0D108BD9-81ED-4DB2-BD59-A6C34878D82A}">
                    <a16:rowId xmlns:a16="http://schemas.microsoft.com/office/drawing/2014/main" val="3012902963"/>
                  </a:ext>
                </a:extLst>
              </a:tr>
              <a:tr h="370724">
                <a:tc>
                  <a:txBody>
                    <a:bodyPr/>
                    <a:lstStyle/>
                    <a:p>
                      <a:r>
                        <a:rPr lang="en-GB" sz="1800" dirty="0" smtClean="0"/>
                        <a:t>Assistant Head </a:t>
                      </a:r>
                      <a:r>
                        <a:rPr lang="en-GB" sz="1800" smtClean="0"/>
                        <a:t>of Year    Ms</a:t>
                      </a:r>
                      <a:r>
                        <a:rPr lang="en-GB" sz="1800" baseline="0" smtClean="0"/>
                        <a:t> </a:t>
                      </a:r>
                      <a:r>
                        <a:rPr lang="en-GB" sz="1800" baseline="0" dirty="0" smtClean="0"/>
                        <a:t>Hodgson</a:t>
                      </a:r>
                      <a:endParaRPr lang="en-GB" sz="1800" dirty="0"/>
                    </a:p>
                  </a:txBody>
                  <a:tcPr marT="45707" marB="45707"/>
                </a:tc>
                <a:tc>
                  <a:txBody>
                    <a:bodyPr/>
                    <a:lstStyle/>
                    <a:p>
                      <a:endParaRPr lang="en-GB" sz="1800" dirty="0"/>
                    </a:p>
                  </a:txBody>
                  <a:tcPr marT="45707" marB="45707"/>
                </a:tc>
                <a:extLst>
                  <a:ext uri="{0D108BD9-81ED-4DB2-BD59-A6C34878D82A}">
                    <a16:rowId xmlns:a16="http://schemas.microsoft.com/office/drawing/2014/main" val="1741810305"/>
                  </a:ext>
                </a:extLst>
              </a:tr>
              <a:tr h="64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Attendance Officer</a:t>
                      </a:r>
                      <a:r>
                        <a:rPr lang="en-GB" sz="1800" baseline="0" dirty="0" smtClean="0"/>
                        <a:t>            Mrs Stringer</a:t>
                      </a:r>
                      <a:endParaRPr lang="en-GB" sz="1800" dirty="0" smtClean="0"/>
                    </a:p>
                    <a:p>
                      <a:endParaRPr lang="en-GB" sz="1800" dirty="0"/>
                    </a:p>
                  </a:txBody>
                  <a:tcPr marT="45707" marB="45707"/>
                </a:tc>
                <a:tc>
                  <a:txBody>
                    <a:bodyPr/>
                    <a:lstStyle/>
                    <a:p>
                      <a:endParaRPr lang="en-GB" sz="1800" dirty="0"/>
                    </a:p>
                  </a:txBody>
                  <a:tcPr marT="45707" marB="45707"/>
                </a:tc>
                <a:extLst>
                  <a:ext uri="{0D108BD9-81ED-4DB2-BD59-A6C34878D82A}">
                    <a16:rowId xmlns:a16="http://schemas.microsoft.com/office/drawing/2014/main" val="913318150"/>
                  </a:ext>
                </a:extLst>
              </a:tr>
              <a:tr h="64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Family Support Officer</a:t>
                      </a:r>
                      <a:r>
                        <a:rPr lang="en-GB" sz="1800" baseline="0" dirty="0" smtClean="0"/>
                        <a:t>       </a:t>
                      </a:r>
                      <a:r>
                        <a:rPr lang="en-GB" sz="1800" dirty="0" smtClean="0"/>
                        <a:t>Pep Nicol</a:t>
                      </a:r>
                      <a:r>
                        <a:rPr lang="en-GB" sz="1800" baseline="0" dirty="0" smtClean="0"/>
                        <a:t> </a:t>
                      </a:r>
                      <a:endParaRPr lang="en-GB" sz="1800" dirty="0" smtClean="0"/>
                    </a:p>
                    <a:p>
                      <a:endParaRPr lang="en-GB" sz="1800" dirty="0"/>
                    </a:p>
                  </a:txBody>
                  <a:tcPr marT="45707" marB="45707"/>
                </a:tc>
                <a:tc>
                  <a:txBody>
                    <a:bodyPr/>
                    <a:lstStyle/>
                    <a:p>
                      <a:endParaRPr lang="en-GB" sz="1800" dirty="0"/>
                    </a:p>
                  </a:txBody>
                  <a:tcPr marT="45707" marB="45707"/>
                </a:tc>
                <a:extLst>
                  <a:ext uri="{0D108BD9-81ED-4DB2-BD59-A6C34878D82A}">
                    <a16:rowId xmlns:a16="http://schemas.microsoft.com/office/drawing/2014/main" val="3460972303"/>
                  </a:ext>
                </a:extLst>
              </a:tr>
              <a:tr h="370724">
                <a:tc>
                  <a:txBody>
                    <a:bodyPr/>
                    <a:lstStyle/>
                    <a:p>
                      <a:endParaRPr lang="en-GB" sz="1800"/>
                    </a:p>
                  </a:txBody>
                  <a:tcPr marT="45707" marB="45707"/>
                </a:tc>
                <a:tc>
                  <a:txBody>
                    <a:bodyPr/>
                    <a:lstStyle/>
                    <a:p>
                      <a:endParaRPr lang="en-GB" sz="1800" dirty="0"/>
                    </a:p>
                  </a:txBody>
                  <a:tcPr marT="45707" marB="45707"/>
                </a:tc>
                <a:extLst>
                  <a:ext uri="{0D108BD9-81ED-4DB2-BD59-A6C34878D82A}">
                    <a16:rowId xmlns:a16="http://schemas.microsoft.com/office/drawing/2014/main" val="3620750738"/>
                  </a:ext>
                </a:extLst>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GB" b="1" dirty="0">
                <a:latin typeface="Calibri" panose="020F0502020204030204" pitchFamily="34" charset="0"/>
              </a:rPr>
              <a:t>Key Stage 4</a:t>
            </a:r>
            <a:endParaRPr lang="en-GB" dirty="0">
              <a:latin typeface="Calibri" panose="020F0502020204030204" pitchFamily="34" charset="0"/>
            </a:endParaRPr>
          </a:p>
        </p:txBody>
      </p:sp>
      <p:sp>
        <p:nvSpPr>
          <p:cNvPr id="6" name="Content Placeholder 5"/>
          <p:cNvSpPr>
            <a:spLocks noGrp="1"/>
          </p:cNvSpPr>
          <p:nvPr>
            <p:ph idx="1"/>
          </p:nvPr>
        </p:nvSpPr>
        <p:spPr/>
        <p:txBody>
          <a:bodyPr/>
          <a:lstStyle/>
          <a:p>
            <a:pPr marL="0" indent="0">
              <a:buFont typeface="Arial" panose="020B0604020202020204" pitchFamily="34" charset="0"/>
              <a:buNone/>
              <a:defRPr/>
            </a:pPr>
            <a:r>
              <a:rPr lang="en-GB" sz="2000" b="1" dirty="0">
                <a:latin typeface="Calibri" panose="020F0502020204030204" pitchFamily="34" charset="0"/>
              </a:rPr>
              <a:t>End-of-course GCSE exams</a:t>
            </a:r>
            <a:endParaRPr lang="en-US" sz="2000" b="1" dirty="0">
              <a:latin typeface="Calibri" panose="020F0502020204030204" pitchFamily="34" charset="0"/>
            </a:endParaRPr>
          </a:p>
          <a:p>
            <a:pPr>
              <a:defRPr/>
            </a:pPr>
            <a:r>
              <a:rPr lang="en-GB" sz="2000" dirty="0">
                <a:latin typeface="Calibri" panose="020F0502020204030204" pitchFamily="34" charset="0"/>
              </a:rPr>
              <a:t>All exams  are now taken at the end of the course</a:t>
            </a:r>
          </a:p>
          <a:p>
            <a:pPr>
              <a:defRPr/>
            </a:pPr>
            <a:r>
              <a:rPr lang="en-GB" sz="2000" dirty="0">
                <a:latin typeface="Calibri" panose="020F0502020204030204" pitchFamily="34" charset="0"/>
              </a:rPr>
              <a:t>Spelling, punctuation and grammar are assessed</a:t>
            </a:r>
            <a:r>
              <a:rPr lang="en-GB" sz="2000" dirty="0" smtClean="0">
                <a:latin typeface="Calibri" panose="020F0502020204030204" pitchFamily="34" charset="0"/>
              </a:rPr>
              <a:t>.</a:t>
            </a:r>
          </a:p>
          <a:p>
            <a:pPr>
              <a:defRPr/>
            </a:pPr>
            <a:r>
              <a:rPr lang="en-GB" sz="2000" dirty="0">
                <a:latin typeface="Calibri" panose="020F0502020204030204" pitchFamily="34" charset="0"/>
              </a:rPr>
              <a:t>Students who do NOT achieve a grade 4 in both or either English and Maths at the end of year 11 will have to resit the examination until the grade 4 is achieved or up to the age of 18, whichever is sooner</a:t>
            </a:r>
          </a:p>
          <a:p>
            <a:pPr marL="0" indent="0">
              <a:buFont typeface="Arial" panose="020B0604020202020204" pitchFamily="34" charset="0"/>
              <a:buNone/>
              <a:defRPr/>
            </a:pPr>
            <a:r>
              <a:rPr lang="en-GB" sz="2000" dirty="0" smtClean="0">
                <a:latin typeface="Calibri" panose="020F0502020204030204" pitchFamily="34" charset="0"/>
              </a:rPr>
              <a:t> </a:t>
            </a:r>
            <a:endParaRPr lang="en-US" sz="2000" dirty="0">
              <a:latin typeface="Calibri" panose="020F0502020204030204" pitchFamily="34" charset="0"/>
            </a:endParaRPr>
          </a:p>
          <a:p>
            <a:pPr marL="0" indent="0">
              <a:buFont typeface="Arial" panose="020B0604020202020204" pitchFamily="34" charset="0"/>
              <a:buNone/>
              <a:defRPr/>
            </a:pPr>
            <a:r>
              <a:rPr lang="en-GB" sz="2000" b="1" dirty="0">
                <a:latin typeface="Calibri" panose="020F0502020204030204" pitchFamily="34" charset="0"/>
              </a:rPr>
              <a:t>BTECs and other vocational courses</a:t>
            </a:r>
            <a:endParaRPr lang="en-US" sz="2000" b="1" dirty="0">
              <a:latin typeface="Calibri" panose="020F0502020204030204" pitchFamily="34" charset="0"/>
            </a:endParaRPr>
          </a:p>
          <a:p>
            <a:pPr>
              <a:defRPr/>
            </a:pPr>
            <a:r>
              <a:rPr lang="en-GB" sz="2000" dirty="0">
                <a:latin typeface="Calibri" panose="020F0502020204030204" pitchFamily="34" charset="0"/>
              </a:rPr>
              <a:t>At least 20% is externally assessed.</a:t>
            </a:r>
            <a:endParaRPr lang="en-US" sz="2000" dirty="0">
              <a:latin typeface="Calibri" panose="020F0502020204030204" pitchFamily="34" charset="0"/>
            </a:endParaRPr>
          </a:p>
          <a:p>
            <a:pPr>
              <a:defRPr/>
            </a:pPr>
            <a:endParaRPr lang="en-US" sz="1800" dirty="0">
              <a:latin typeface="Calibri" panose="020F0502020204030204" pitchFamily="34" charset="0"/>
            </a:endParaRPr>
          </a:p>
          <a:p>
            <a:pPr>
              <a:defRPr/>
            </a:pPr>
            <a:endParaRPr lang="en-GB" sz="2000" dirty="0">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GCSE grading</a:t>
            </a:r>
          </a:p>
        </p:txBody>
      </p:sp>
      <p:sp>
        <p:nvSpPr>
          <p:cNvPr id="28675" name="Content Placeholder 2"/>
          <p:cNvSpPr>
            <a:spLocks noGrp="1"/>
          </p:cNvSpPr>
          <p:nvPr>
            <p:ph idx="1"/>
          </p:nvPr>
        </p:nvSpPr>
        <p:spPr/>
        <p:txBody>
          <a:bodyPr/>
          <a:lstStyle/>
          <a:p>
            <a:pPr eaLnBrk="1" hangingPunct="1"/>
            <a:r>
              <a:rPr lang="en-GB" altLang="en-US" sz="2800" smtClean="0">
                <a:latin typeface="Calibri" panose="020F0502020204030204" pitchFamily="34" charset="0"/>
              </a:rPr>
              <a:t>All GCSEs are now graded 9 - 1 (a number and not a letter). </a:t>
            </a:r>
          </a:p>
          <a:p>
            <a:pPr eaLnBrk="1" hangingPunct="1"/>
            <a:endParaRPr lang="en-GB" altLang="en-US" sz="2800" smtClean="0">
              <a:latin typeface="Calibri" panose="020F0502020204030204" pitchFamily="34" charset="0"/>
            </a:endParaRPr>
          </a:p>
          <a:p>
            <a:pPr eaLnBrk="1" hangingPunct="1"/>
            <a:endParaRPr lang="en-GB" altLang="en-US" sz="2800" smtClean="0">
              <a:latin typeface="Calibri" panose="020F0502020204030204" pitchFamily="34" charset="0"/>
            </a:endParaRPr>
          </a:p>
        </p:txBody>
      </p:sp>
      <p:pic>
        <p:nvPicPr>
          <p:cNvPr id="286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2349500"/>
            <a:ext cx="42545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fontAlgn="auto" hangingPunct="1">
              <a:spcAft>
                <a:spcPts val="0"/>
              </a:spcAft>
              <a:defRPr/>
            </a:pPr>
            <a:r>
              <a:rPr lang="en-GB" altLang="en-US" dirty="0">
                <a:latin typeface="Calibri" panose="020F0502020204030204" pitchFamily="34" charset="0"/>
              </a:rPr>
              <a:t>Non examined element</a:t>
            </a:r>
          </a:p>
        </p:txBody>
      </p:sp>
      <p:sp>
        <p:nvSpPr>
          <p:cNvPr id="30723" name="Content Placeholder 2"/>
          <p:cNvSpPr>
            <a:spLocks noGrp="1"/>
          </p:cNvSpPr>
          <p:nvPr>
            <p:ph idx="1"/>
          </p:nvPr>
        </p:nvSpPr>
        <p:spPr>
          <a:xfrm>
            <a:off x="323850" y="1196975"/>
            <a:ext cx="8362950" cy="5256213"/>
          </a:xfrm>
        </p:spPr>
        <p:txBody>
          <a:bodyPr/>
          <a:lstStyle/>
          <a:p>
            <a:pPr eaLnBrk="1" hangingPunct="1">
              <a:defRPr/>
            </a:pPr>
            <a:r>
              <a:rPr lang="en-GB" altLang="en-US" sz="2800" dirty="0" smtClean="0">
                <a:latin typeface="Calibri" panose="020F0502020204030204" pitchFamily="34" charset="0"/>
              </a:rPr>
              <a:t>NEA is the name given now to work completed in school under controlled conditions within a set time limit</a:t>
            </a:r>
          </a:p>
          <a:p>
            <a:pPr eaLnBrk="1" hangingPunct="1">
              <a:defRPr/>
            </a:pPr>
            <a:r>
              <a:rPr lang="en-GB" altLang="en-US" sz="2800" dirty="0" smtClean="0">
                <a:latin typeface="Calibri" panose="020F0502020204030204" pitchFamily="34" charset="0"/>
              </a:rPr>
              <a:t>Good ATTENDANCE is essential.</a:t>
            </a:r>
          </a:p>
          <a:p>
            <a:pPr eaLnBrk="1" hangingPunct="1">
              <a:defRPr/>
            </a:pPr>
            <a:r>
              <a:rPr lang="en-GB" altLang="en-US" sz="2800" dirty="0" smtClean="0">
                <a:latin typeface="Calibri" panose="020F0502020204030204" pitchFamily="34" charset="0"/>
              </a:rPr>
              <a:t>The criteria for each subjects NEA differs.</a:t>
            </a:r>
          </a:p>
          <a:p>
            <a:pPr marL="0" indent="0" eaLnBrk="1" hangingPunct="1">
              <a:buFont typeface="Arial" panose="020B0604020202020204" pitchFamily="34" charset="0"/>
              <a:buNone/>
              <a:defRPr/>
            </a:pPr>
            <a:r>
              <a:rPr lang="en-GB" altLang="en-US" sz="1800" i="1" dirty="0" smtClean="0">
                <a:latin typeface="Calibri" panose="020F0502020204030204" pitchFamily="34" charset="0"/>
              </a:rPr>
              <a:t>DT </a:t>
            </a:r>
          </a:p>
          <a:p>
            <a:pPr marL="0" indent="0" eaLnBrk="1" hangingPunct="1">
              <a:buFont typeface="Arial" panose="020B0604020202020204" pitchFamily="34" charset="0"/>
              <a:buNone/>
              <a:defRPr/>
            </a:pPr>
            <a:r>
              <a:rPr lang="en-GB" altLang="en-US" sz="1800" i="1" dirty="0" err="1" smtClean="0">
                <a:latin typeface="Calibri" panose="020F0502020204030204" pitchFamily="34" charset="0"/>
              </a:rPr>
              <a:t>Pe</a:t>
            </a:r>
            <a:endParaRPr lang="en-GB" altLang="en-US" sz="1800" i="1" dirty="0" smtClean="0">
              <a:latin typeface="Calibri" panose="020F0502020204030204" pitchFamily="34" charset="0"/>
            </a:endParaRPr>
          </a:p>
          <a:p>
            <a:pPr marL="0" indent="0" eaLnBrk="1" hangingPunct="1">
              <a:buFont typeface="Arial" panose="020B0604020202020204" pitchFamily="34" charset="0"/>
              <a:buNone/>
              <a:defRPr/>
            </a:pPr>
            <a:r>
              <a:rPr lang="en-GB" altLang="en-US" sz="1800" i="1" dirty="0" smtClean="0">
                <a:latin typeface="Calibri" panose="020F0502020204030204" pitchFamily="34" charset="0"/>
              </a:rPr>
              <a:t>Drama</a:t>
            </a:r>
          </a:p>
          <a:p>
            <a:pPr marL="0" indent="0" eaLnBrk="1" hangingPunct="1">
              <a:buFont typeface="Arial" panose="020B0604020202020204" pitchFamily="34" charset="0"/>
              <a:buNone/>
              <a:defRPr/>
            </a:pPr>
            <a:r>
              <a:rPr lang="en-GB" altLang="en-US" sz="1800" i="1" dirty="0" smtClean="0">
                <a:latin typeface="Calibri" panose="020F0502020204030204" pitchFamily="34" charset="0"/>
              </a:rPr>
              <a:t>Music</a:t>
            </a:r>
          </a:p>
          <a:p>
            <a:pPr marL="0" indent="0" eaLnBrk="1" hangingPunct="1">
              <a:buFont typeface="Arial" panose="020B0604020202020204" pitchFamily="34" charset="0"/>
              <a:buNone/>
              <a:defRPr/>
            </a:pPr>
            <a:r>
              <a:rPr lang="en-GB" altLang="en-US" sz="1800" i="1" dirty="0" smtClean="0">
                <a:latin typeface="Calibri" panose="020F0502020204030204" pitchFamily="34" charset="0"/>
              </a:rPr>
              <a:t>Food Technology</a:t>
            </a:r>
          </a:p>
          <a:p>
            <a:pPr marL="0" indent="0" eaLnBrk="1" hangingPunct="1">
              <a:buFont typeface="Arial" panose="020B0604020202020204" pitchFamily="34" charset="0"/>
              <a:buNone/>
              <a:defRPr/>
            </a:pPr>
            <a:r>
              <a:rPr lang="en-GB" altLang="en-US" sz="1800" i="1" dirty="0" smtClean="0">
                <a:latin typeface="Calibri" panose="020F0502020204030204" pitchFamily="34" charset="0"/>
              </a:rPr>
              <a:t>Art</a:t>
            </a:r>
          </a:p>
          <a:p>
            <a:pPr marL="0" indent="0" eaLnBrk="1" hangingPunct="1">
              <a:buFont typeface="Arial" panose="020B0604020202020204" pitchFamily="34" charset="0"/>
              <a:buNone/>
              <a:defRPr/>
            </a:pPr>
            <a:r>
              <a:rPr lang="en-GB" altLang="en-US" sz="1800" i="1" dirty="0" smtClean="0">
                <a:latin typeface="Calibri" panose="020F0502020204030204" pitchFamily="34" charset="0"/>
              </a:rPr>
              <a:t>English language – oral component </a:t>
            </a:r>
          </a:p>
          <a:p>
            <a:pPr marL="0" indent="0" eaLnBrk="1" hangingPunct="1">
              <a:buFont typeface="Arial" panose="020B0604020202020204" pitchFamily="34" charset="0"/>
              <a:buNone/>
              <a:defRPr/>
            </a:pPr>
            <a:r>
              <a:rPr lang="en-GB" altLang="en-US" sz="1800" i="1" dirty="0" smtClean="0">
                <a:latin typeface="Calibri" panose="020F0502020204030204" pitchFamily="34" charset="0"/>
              </a:rPr>
              <a:t>Languages – oral component</a:t>
            </a:r>
          </a:p>
          <a:p>
            <a:pPr marL="0" indent="0" eaLnBrk="1" hangingPunct="1">
              <a:buFont typeface="Arial" panose="020B0604020202020204" pitchFamily="34" charset="0"/>
              <a:buNone/>
              <a:defRPr/>
            </a:pPr>
            <a:r>
              <a:rPr lang="en-GB" altLang="en-US" sz="1800" i="1" dirty="0" err="1" smtClean="0">
                <a:latin typeface="Calibri" panose="020F0502020204030204" pitchFamily="34" charset="0"/>
              </a:rPr>
              <a:t>Btec</a:t>
            </a:r>
            <a:r>
              <a:rPr lang="en-GB" altLang="en-US" sz="1800" i="1" dirty="0" smtClean="0">
                <a:latin typeface="Calibri" panose="020F0502020204030204" pitchFamily="34" charset="0"/>
              </a:rPr>
              <a:t> internal assessments in H and S, Construction, IT</a:t>
            </a:r>
          </a:p>
          <a:p>
            <a:pPr eaLnBrk="1" hangingPunct="1">
              <a:defRPr/>
            </a:pPr>
            <a:endParaRPr lang="en-GB" altLang="en-US" dirty="0" smtClean="0">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fontAlgn="auto" hangingPunct="1">
              <a:spcAft>
                <a:spcPts val="0"/>
              </a:spcAft>
              <a:defRPr/>
            </a:pPr>
            <a:r>
              <a:rPr lang="en-GB" altLang="en-US" dirty="0">
                <a:latin typeface="Calibri" panose="020F0502020204030204" pitchFamily="34" charset="0"/>
              </a:rPr>
              <a:t>What will we be doing at </a:t>
            </a:r>
            <a:r>
              <a:rPr lang="en-GB" altLang="en-US" dirty="0" smtClean="0">
                <a:latin typeface="Calibri" panose="020F0502020204030204" pitchFamily="34" charset="0"/>
              </a:rPr>
              <a:t>school with data?</a:t>
            </a:r>
            <a:endParaRPr lang="en-GB" altLang="en-US" dirty="0">
              <a:latin typeface="Calibri" panose="020F0502020204030204" pitchFamily="34" charset="0"/>
            </a:endParaRPr>
          </a:p>
        </p:txBody>
      </p:sp>
      <p:sp>
        <p:nvSpPr>
          <p:cNvPr id="32771" name="Content Placeholder 2"/>
          <p:cNvSpPr>
            <a:spLocks noGrp="1"/>
          </p:cNvSpPr>
          <p:nvPr>
            <p:ph idx="1"/>
          </p:nvPr>
        </p:nvSpPr>
        <p:spPr/>
        <p:txBody>
          <a:bodyPr/>
          <a:lstStyle/>
          <a:p>
            <a:pPr eaLnBrk="1" hangingPunct="1"/>
            <a:r>
              <a:rPr lang="en-GB" altLang="en-US" sz="2800" smtClean="0">
                <a:latin typeface="Calibri" panose="020F0502020204030204" pitchFamily="34" charset="0"/>
              </a:rPr>
              <a:t>Two grade gathers a year – March and July </a:t>
            </a:r>
          </a:p>
          <a:p>
            <a:pPr eaLnBrk="1" hangingPunct="1"/>
            <a:r>
              <a:rPr lang="en-GB" altLang="en-US" sz="2800" smtClean="0">
                <a:latin typeface="Calibri" panose="020F0502020204030204" pitchFamily="34" charset="0"/>
              </a:rPr>
              <a:t>End of Year 10 exams – June </a:t>
            </a:r>
          </a:p>
          <a:p>
            <a:pPr eaLnBrk="1" hangingPunct="1"/>
            <a:r>
              <a:rPr lang="en-GB" altLang="en-US" sz="2800" smtClean="0">
                <a:latin typeface="Calibri" panose="020F0502020204030204" pitchFamily="34" charset="0"/>
              </a:rPr>
              <a:t>Current grades</a:t>
            </a:r>
          </a:p>
          <a:p>
            <a:pPr eaLnBrk="1" hangingPunct="1"/>
            <a:r>
              <a:rPr lang="en-GB" altLang="en-US" sz="2800" smtClean="0">
                <a:latin typeface="Calibri" panose="020F0502020204030204" pitchFamily="34" charset="0"/>
              </a:rPr>
              <a:t>Target grades</a:t>
            </a:r>
          </a:p>
          <a:p>
            <a:pPr eaLnBrk="1" hangingPunct="1"/>
            <a:r>
              <a:rPr lang="en-GB" altLang="en-US" sz="2800" smtClean="0">
                <a:latin typeface="Calibri" panose="020F0502020204030204" pitchFamily="34" charset="0"/>
              </a:rPr>
              <a:t>Teacher Predictions</a:t>
            </a:r>
          </a:p>
          <a:p>
            <a:pPr eaLnBrk="1" hangingPunct="1"/>
            <a:r>
              <a:rPr lang="en-GB" altLang="en-US" sz="2800" smtClean="0">
                <a:latin typeface="Calibri" panose="020F0502020204030204" pitchFamily="34" charset="0"/>
              </a:rPr>
              <a:t>Effort </a:t>
            </a:r>
          </a:p>
          <a:p>
            <a:pPr eaLnBrk="1" hangingPunct="1"/>
            <a:r>
              <a:rPr lang="en-GB" altLang="en-US" sz="2800" smtClean="0">
                <a:latin typeface="Calibri" panose="020F0502020204030204" pitchFamily="34" charset="0"/>
              </a:rPr>
              <a:t>Homework</a:t>
            </a:r>
          </a:p>
          <a:p>
            <a:pPr eaLnBrk="1" hangingPunct="1"/>
            <a:r>
              <a:rPr lang="en-GB" altLang="en-US" sz="2800" smtClean="0">
                <a:latin typeface="Calibri" panose="020F0502020204030204" pitchFamily="34" charset="0"/>
              </a:rPr>
              <a:t>Behaviour</a:t>
            </a:r>
          </a:p>
          <a:p>
            <a:pPr eaLnBrk="1" hangingPunct="1"/>
            <a:endParaRPr lang="en-GB" altLang="en-US" sz="2800" smtClean="0">
              <a:latin typeface="Calibri" panose="020F0502020204030204" pitchFamily="34" charset="0"/>
            </a:endParaRPr>
          </a:p>
          <a:p>
            <a:pPr eaLnBrk="1" hangingPunct="1"/>
            <a:r>
              <a:rPr lang="en-GB" altLang="en-US" sz="2800" smtClean="0">
                <a:latin typeface="Calibri" panose="020F0502020204030204" pitchFamily="34" charset="0"/>
              </a:rPr>
              <a:t>Tracking of Data by HODS, Mr Spriggs and SLT</a:t>
            </a:r>
          </a:p>
          <a:p>
            <a:pPr eaLnBrk="1" hangingPunct="1">
              <a:buFont typeface="Wingdings 2" panose="05020102010507070707" pitchFamily="18" charset="2"/>
              <a:buNone/>
            </a:pPr>
            <a:endParaRPr lang="en-GB" altLang="en-US" sz="2800" smtClean="0">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Help them set goals from the outset</a:t>
            </a:r>
          </a:p>
        </p:txBody>
      </p:sp>
      <p:pic>
        <p:nvPicPr>
          <p:cNvPr id="34819" name="Picture 2" descr="http://mamiverse.com/wp-content/uploads/2016/01/Goal-Setting-How-to-Get-the-Heck-Out-of-Your-Own-Way-and-Actually-Grow-MainPhot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40200" y="1647825"/>
            <a:ext cx="3970338" cy="4781550"/>
          </a:xfrm>
        </p:spPr>
      </p:pic>
      <p:sp>
        <p:nvSpPr>
          <p:cNvPr id="34820" name="TextBox 4"/>
          <p:cNvSpPr txBox="1">
            <a:spLocks noChangeArrowheads="1"/>
          </p:cNvSpPr>
          <p:nvPr/>
        </p:nvSpPr>
        <p:spPr bwMode="auto">
          <a:xfrm>
            <a:off x="539750" y="1700213"/>
            <a:ext cx="3240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pPr>
            <a:r>
              <a:rPr lang="en-GB" altLang="en-US" b="1">
                <a:cs typeface="Arial" panose="020B0604020202020204" pitchFamily="34" charset="0"/>
              </a:rPr>
              <a:t>Encourage</a:t>
            </a:r>
            <a:r>
              <a:rPr lang="en-GB" altLang="en-US">
                <a:cs typeface="Arial" panose="020B0604020202020204" pitchFamily="34" charset="0"/>
              </a:rPr>
              <a:t> them to set goals</a:t>
            </a:r>
          </a:p>
          <a:p>
            <a:pPr eaLnBrk="1" hangingPunct="1">
              <a:spcBef>
                <a:spcPct val="0"/>
              </a:spcBef>
              <a:buClrTx/>
              <a:buSzTx/>
            </a:pPr>
            <a:r>
              <a:rPr lang="en-GB" altLang="en-US" b="1">
                <a:cs typeface="Arial" panose="020B0604020202020204" pitchFamily="34" charset="0"/>
              </a:rPr>
              <a:t>Help focus </a:t>
            </a:r>
            <a:r>
              <a:rPr lang="en-GB" altLang="en-US">
                <a:cs typeface="Arial" panose="020B0604020202020204" pitchFamily="34" charset="0"/>
              </a:rPr>
              <a:t>them and talk to them about their goals regularly</a:t>
            </a:r>
          </a:p>
          <a:p>
            <a:pPr eaLnBrk="1" hangingPunct="1">
              <a:spcBef>
                <a:spcPct val="0"/>
              </a:spcBef>
              <a:buClrTx/>
              <a:buSzTx/>
            </a:pPr>
            <a:r>
              <a:rPr lang="en-GB" altLang="en-US">
                <a:cs typeface="Arial" panose="020B0604020202020204" pitchFamily="34" charset="0"/>
              </a:rPr>
              <a:t>Give </a:t>
            </a:r>
            <a:r>
              <a:rPr lang="en-GB" altLang="en-US" b="1">
                <a:cs typeface="Arial" panose="020B0604020202020204" pitchFamily="34" charset="0"/>
              </a:rPr>
              <a:t>positive reinforcement</a:t>
            </a:r>
          </a:p>
          <a:p>
            <a:pPr eaLnBrk="1" hangingPunct="1">
              <a:spcBef>
                <a:spcPct val="0"/>
              </a:spcBef>
              <a:buClrTx/>
              <a:buSzTx/>
            </a:pPr>
            <a:r>
              <a:rPr lang="en-GB" altLang="en-US" b="1">
                <a:cs typeface="Arial" panose="020B0604020202020204" pitchFamily="34" charset="0"/>
              </a:rPr>
              <a:t>Connect</a:t>
            </a:r>
            <a:r>
              <a:rPr lang="en-GB" altLang="en-US">
                <a:cs typeface="Arial" panose="020B0604020202020204" pitchFamily="34" charset="0"/>
              </a:rPr>
              <a:t> with them about </a:t>
            </a:r>
            <a:r>
              <a:rPr lang="en-GB" altLang="en-US" b="1">
                <a:cs typeface="Arial" panose="020B0604020202020204" pitchFamily="34" charset="0"/>
              </a:rPr>
              <a:t>‘why’ </a:t>
            </a:r>
            <a:r>
              <a:rPr lang="en-GB" altLang="en-US">
                <a:cs typeface="Arial" panose="020B0604020202020204" pitchFamily="34" charset="0"/>
              </a:rPr>
              <a:t>and </a:t>
            </a:r>
            <a:r>
              <a:rPr lang="en-GB" altLang="en-US" b="1">
                <a:cs typeface="Arial" panose="020B0604020202020204" pitchFamily="34" charset="0"/>
              </a:rPr>
              <a:t>‘what’ </a:t>
            </a:r>
            <a:r>
              <a:rPr lang="en-GB" altLang="en-US">
                <a:cs typeface="Arial" panose="020B0604020202020204" pitchFamily="34" charset="0"/>
              </a:rPr>
              <a:t>they want to achieve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GB" altLang="en-US" dirty="0"/>
              <a:t>How  can </a:t>
            </a:r>
            <a:r>
              <a:rPr lang="en-GB" altLang="en-US" dirty="0">
                <a:latin typeface="Calibri" panose="020F0502020204030204" pitchFamily="34" charset="0"/>
              </a:rPr>
              <a:t>you</a:t>
            </a:r>
            <a:r>
              <a:rPr lang="en-GB" altLang="en-US" dirty="0"/>
              <a:t> assist at home?</a:t>
            </a:r>
          </a:p>
        </p:txBody>
      </p:sp>
      <p:sp>
        <p:nvSpPr>
          <p:cNvPr id="23555" name="Content Placeholder 2"/>
          <p:cNvSpPr>
            <a:spLocks noGrp="1"/>
          </p:cNvSpPr>
          <p:nvPr>
            <p:ph idx="1"/>
          </p:nvPr>
        </p:nvSpPr>
        <p:spPr>
          <a:xfrm>
            <a:off x="457200" y="1484313"/>
            <a:ext cx="8229600" cy="4992687"/>
          </a:xfrm>
        </p:spPr>
        <p:txBody>
          <a:bodyPr/>
          <a:lstStyle/>
          <a:p>
            <a:pPr marL="182880" indent="-182880" eaLnBrk="1" fontAlgn="auto" hangingPunct="1">
              <a:spcAft>
                <a:spcPts val="0"/>
              </a:spcAft>
              <a:defRPr/>
            </a:pPr>
            <a:r>
              <a:rPr lang="en-GB" altLang="en-US" dirty="0">
                <a:latin typeface="Calibri" panose="020F0502020204030204" pitchFamily="34" charset="0"/>
              </a:rPr>
              <a:t>Five 9-4 grades are essential for most 6</a:t>
            </a:r>
            <a:r>
              <a:rPr lang="en-GB" altLang="en-US" baseline="30000" dirty="0">
                <a:latin typeface="Calibri" panose="020F0502020204030204" pitchFamily="34" charset="0"/>
              </a:rPr>
              <a:t>th</a:t>
            </a:r>
            <a:r>
              <a:rPr lang="en-GB" altLang="en-US" dirty="0">
                <a:latin typeface="Calibri" panose="020F0502020204030204" pitchFamily="34" charset="0"/>
              </a:rPr>
              <a:t> forms and colleges.  </a:t>
            </a:r>
          </a:p>
          <a:p>
            <a:pPr marL="182880" indent="-182880" eaLnBrk="1" fontAlgn="auto" hangingPunct="1">
              <a:spcAft>
                <a:spcPts val="0"/>
              </a:spcAft>
              <a:defRPr/>
            </a:pPr>
            <a:r>
              <a:rPr lang="en-GB" altLang="en-US" dirty="0">
                <a:latin typeface="Calibri" panose="020F0502020204030204" pitchFamily="34" charset="0"/>
              </a:rPr>
              <a:t>Top universities increasingly look at GCSE grades when offering places</a:t>
            </a:r>
          </a:p>
          <a:p>
            <a:pPr eaLnBrk="1" hangingPunct="1">
              <a:defRPr/>
            </a:pPr>
            <a:r>
              <a:rPr lang="en-GB" altLang="en-US" dirty="0">
                <a:latin typeface="Calibri" panose="020F0502020204030204" pitchFamily="34" charset="0"/>
              </a:rPr>
              <a:t>It’s essential students develop good study skills from the outset</a:t>
            </a:r>
          </a:p>
          <a:p>
            <a:pPr eaLnBrk="1" hangingPunct="1">
              <a:defRPr/>
            </a:pPr>
            <a:r>
              <a:rPr lang="en-GB" altLang="en-US" dirty="0">
                <a:latin typeface="Calibri" panose="020F0502020204030204" pitchFamily="34" charset="0"/>
              </a:rPr>
              <a:t>Assist students </a:t>
            </a:r>
            <a:r>
              <a:rPr lang="en-GB" altLang="en-US" dirty="0" smtClean="0">
                <a:latin typeface="Calibri" panose="020F0502020204030204" pitchFamily="34" charset="0"/>
              </a:rPr>
              <a:t>complete their homework.</a:t>
            </a:r>
          </a:p>
          <a:p>
            <a:pPr eaLnBrk="1" hangingPunct="1">
              <a:defRPr/>
            </a:pPr>
            <a:r>
              <a:rPr lang="en-GB" altLang="en-US" dirty="0" smtClean="0">
                <a:latin typeface="Calibri" panose="020F0502020204030204" pitchFamily="34" charset="0"/>
              </a:rPr>
              <a:t>Help </a:t>
            </a:r>
            <a:r>
              <a:rPr lang="en-GB" altLang="en-US" dirty="0">
                <a:latin typeface="Calibri" panose="020F0502020204030204" pitchFamily="34" charset="0"/>
              </a:rPr>
              <a:t>students to get their files and books organised</a:t>
            </a:r>
          </a:p>
          <a:p>
            <a:pPr eaLnBrk="1" hangingPunct="1">
              <a:defRPr/>
            </a:pPr>
            <a:r>
              <a:rPr lang="en-GB" altLang="en-US" dirty="0">
                <a:latin typeface="Calibri" panose="020F0502020204030204" pitchFamily="34" charset="0"/>
              </a:rPr>
              <a:t>Ensure that everyone in the family knows the importance of external examinations and that study rooms are free from disturbance</a:t>
            </a:r>
          </a:p>
          <a:p>
            <a:pPr eaLnBrk="1" hangingPunct="1">
              <a:defRPr/>
            </a:pPr>
            <a:r>
              <a:rPr lang="en-GB" altLang="en-US" dirty="0">
                <a:latin typeface="Calibri" panose="020F0502020204030204" pitchFamily="34" charset="0"/>
              </a:rPr>
              <a:t>Equipping: provide pens, paper, cards highlighters, folders, </a:t>
            </a:r>
            <a:r>
              <a:rPr lang="en-GB" altLang="en-US" dirty="0" err="1">
                <a:latin typeface="Calibri" panose="020F0502020204030204" pitchFamily="34" charset="0"/>
              </a:rPr>
              <a:t>etc</a:t>
            </a:r>
            <a:endParaRPr lang="en-GB" altLang="en-US" dirty="0">
              <a:latin typeface="Calibri" panose="020F0502020204030204" pitchFamily="34" charset="0"/>
            </a:endParaRPr>
          </a:p>
          <a:p>
            <a:pPr eaLnBrk="1" hangingPunct="1">
              <a:defRPr/>
            </a:pPr>
            <a:r>
              <a:rPr lang="en-GB" altLang="en-US" dirty="0">
                <a:latin typeface="Calibri" panose="020F0502020204030204" pitchFamily="34" charset="0"/>
              </a:rPr>
              <a:t>Offer support and advice</a:t>
            </a:r>
          </a:p>
          <a:p>
            <a:pPr eaLnBrk="1" hangingPunct="1">
              <a:defRPr/>
            </a:pPr>
            <a:endParaRPr lang="en-GB" altLang="en-US" sz="2000" dirty="0">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0" name="Rectangle 9">
            <a:extLst>
              <a:ext uri="{FF2B5EF4-FFF2-40B4-BE49-F238E27FC236}">
                <a16:creationId xmlns:a16="http://schemas.microsoft.com/office/drawing/2014/main" id="{53CF6D67-C5A8-4ADD-9E8E-1E38CA1D3166}"/>
              </a:ext>
              <a:ext uri="{C183D7F6-B498-43B3-948B-1728B52AA6E4}"/>
            </a:extLst>
          </p:cNvPr>
          <p:cNvSpPr>
            <a:spLocks noGrp="1" noRot="1" noChangeAspect="1" noMove="1" noResize="1" noEditPoints="1" noAdjustHandles="1" noChangeArrowheads="1" noChangeShapeType="1" noTextEdit="1"/>
          </p:cNvSpPr>
          <p:nvPr/>
        </p:nvSpPr>
        <p:spPr>
          <a:xfrm rot="5400000" flipH="1">
            <a:off x="-479425" y="1336675"/>
            <a:ext cx="5143500" cy="418465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Rectangle 11">
            <a:extLst>
              <a:ext uri="{FF2B5EF4-FFF2-40B4-BE49-F238E27FC236}">
                <a16:creationId xmlns:a16="http://schemas.microsoft.com/office/drawing/2014/main" id="{86909FA0-B515-4681-B7A8-FA281D133B94}"/>
              </a:ext>
              <a:ext uri="{C183D7F6-B498-43B3-948B-1728B52AA6E4}"/>
            </a:extLst>
          </p:cNvPr>
          <p:cNvSpPr>
            <a:spLocks noGrp="1" noRot="1" noChangeAspect="1" noMove="1" noResize="1" noEditPoints="1" noAdjustHandles="1" noChangeArrowheads="1" noChangeShapeType="1" noTextEdit="1"/>
          </p:cNvSpPr>
          <p:nvPr/>
        </p:nvSpPr>
        <p:spPr>
          <a:xfrm rot="5400000" flipH="1">
            <a:off x="-294481" y="1153319"/>
            <a:ext cx="4759325" cy="4183063"/>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4" name="Rectangle 13">
            <a:extLst>
              <a:ext uri="{FF2B5EF4-FFF2-40B4-BE49-F238E27FC236}">
                <a16:creationId xmlns:a16="http://schemas.microsoft.com/office/drawing/2014/main" id="{21C9FE86-FCC3-4A31-AA1C-C882262B7FE7}"/>
              </a:ext>
              <a:ext uri="{C183D7F6-B498-43B3-948B-1728B52AA6E4}"/>
            </a:extLst>
          </p:cNvPr>
          <p:cNvSpPr>
            <a:spLocks noGrp="1" noRot="1" noChangeAspect="1" noMove="1" noResize="1" noEditPoints="1" noAdjustHandles="1" noChangeArrowheads="1" noChangeShapeType="1" noTextEdit="1"/>
          </p:cNvSpPr>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6" name="Rectangle 15">
            <a:extLst>
              <a:ext uri="{FF2B5EF4-FFF2-40B4-BE49-F238E27FC236}">
                <a16:creationId xmlns:a16="http://schemas.microsoft.com/office/drawing/2014/main" id="{7D96243B-ECED-4B71-8E06-AE9A285EAD20}"/>
              </a:ext>
              <a:ext uri="{C183D7F6-B498-43B3-948B-1728B52AA6E4}"/>
            </a:extLst>
          </p:cNvPr>
          <p:cNvSpPr>
            <a:spLocks noGrp="1" noRot="1" noChangeAspect="1" noMove="1" noResize="1" noEditPoints="1" noAdjustHandles="1" noChangeArrowheads="1" noChangeShapeType="1" noTextEdit="1"/>
          </p:cNvSpPr>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 name="Oval 17">
            <a:extLst>
              <a:ext uri="{FF2B5EF4-FFF2-40B4-BE49-F238E27FC236}">
                <a16:creationId xmlns:a16="http://schemas.microsoft.com/office/drawing/2014/main" id="{A09989E4-EFDC-4A90-A633-E0525FB4139E}"/>
              </a:ext>
              <a:ext uri="{C183D7F6-B498-43B3-948B-1728B52AA6E4}"/>
            </a:extLst>
          </p:cNvPr>
          <p:cNvSpPr>
            <a:spLocks noGrp="1" noRot="1" noChangeAspect="1" noMove="1" noResize="1" noEditPoints="1" noAdjustHandles="1" noChangeArrowheads="1" noChangeShapeType="1" noTextEdit="1"/>
          </p:cNvSpPr>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38926" name="Title 1"/>
          <p:cNvSpPr>
            <a:spLocks noGrp="1"/>
          </p:cNvSpPr>
          <p:nvPr>
            <p:ph type="title"/>
          </p:nvPr>
        </p:nvSpPr>
        <p:spPr>
          <a:xfrm>
            <a:off x="619125" y="1296988"/>
            <a:ext cx="3173413" cy="2541587"/>
          </a:xfrm>
        </p:spPr>
        <p:txBody>
          <a:bodyPr anchor="b"/>
          <a:lstStyle/>
          <a:p>
            <a:pPr algn="r" eaLnBrk="1" hangingPunct="1"/>
            <a:r>
              <a:rPr lang="en-GB" altLang="en-US" sz="3000" b="1" smtClean="0">
                <a:solidFill>
                  <a:srgbClr val="FFFFFF"/>
                </a:solidFill>
                <a:latin typeface="Calibri" panose="020F0502020204030204" pitchFamily="34" charset="0"/>
                <a:cs typeface="Calibri" panose="020F0502020204030204" pitchFamily="34" charset="0"/>
              </a:rPr>
              <a:t>Attendance:</a:t>
            </a:r>
            <a:br>
              <a:rPr lang="en-GB" altLang="en-US" sz="3000" b="1" smtClean="0">
                <a:solidFill>
                  <a:srgbClr val="FFFFFF"/>
                </a:solidFill>
                <a:latin typeface="Calibri" panose="020F0502020204030204" pitchFamily="34" charset="0"/>
                <a:cs typeface="Calibri" panose="020F0502020204030204" pitchFamily="34" charset="0"/>
              </a:rPr>
            </a:br>
            <a:r>
              <a:rPr lang="en-GB" altLang="en-US" sz="3000" b="1" smtClean="0">
                <a:solidFill>
                  <a:srgbClr val="FFFFFF"/>
                </a:solidFill>
                <a:latin typeface="Calibri" panose="020F0502020204030204" pitchFamily="34" charset="0"/>
                <a:cs typeface="Calibri" panose="020F0502020204030204" pitchFamily="34" charset="0"/>
              </a:rPr>
              <a:t>Every school day counts</a:t>
            </a:r>
            <a:r>
              <a:rPr lang="en-US" altLang="en-US" sz="3000" smtClean="0">
                <a:solidFill>
                  <a:srgbClr val="FFFFFF"/>
                </a:solidFill>
              </a:rPr>
              <a:t/>
            </a:r>
            <a:br>
              <a:rPr lang="en-US" altLang="en-US" sz="3000" smtClean="0">
                <a:solidFill>
                  <a:srgbClr val="FFFFFF"/>
                </a:solidFill>
              </a:rPr>
            </a:br>
            <a:endParaRPr lang="en-US" altLang="en-US" sz="3000" smtClean="0">
              <a:solidFill>
                <a:srgbClr val="FFFFFF"/>
              </a:solidFill>
            </a:endParaRPr>
          </a:p>
        </p:txBody>
      </p:sp>
      <p:sp>
        <p:nvSpPr>
          <p:cNvPr id="38927" name="Content Placeholder 2"/>
          <p:cNvSpPr>
            <a:spLocks noGrp="1"/>
          </p:cNvSpPr>
          <p:nvPr>
            <p:ph idx="1"/>
          </p:nvPr>
        </p:nvSpPr>
        <p:spPr>
          <a:xfrm>
            <a:off x="4876800" y="1344613"/>
            <a:ext cx="3648075" cy="4159250"/>
          </a:xfrm>
        </p:spPr>
        <p:txBody>
          <a:bodyPr anchor="ctr"/>
          <a:lstStyle/>
          <a:p>
            <a:pPr eaLnBrk="1" hangingPunct="1"/>
            <a:r>
              <a:rPr lang="en-GB" altLang="en-US" sz="1500" smtClean="0"/>
              <a:t>We expect all students (year 7 to 13) to aim for 100% attendance and punctuality.</a:t>
            </a:r>
          </a:p>
          <a:p>
            <a:pPr eaLnBrk="1" hangingPunct="1"/>
            <a:r>
              <a:rPr lang="en-GB" altLang="en-US" sz="1500" smtClean="0"/>
              <a:t>Research shows there is a strong correlation between good attendance and exam success.</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651DED46-D66D-454A-B8B2-8EE17CF4DC11}">
  <ds:schemaRefs>
    <ds:schemaRef ds:uri="http://schemas.microsoft.com/sharepoint/v3/contenttype/forms"/>
  </ds:schemaRefs>
</ds:datastoreItem>
</file>

<file path=customXml/itemProps2.xml><?xml version="1.0" encoding="utf-8"?>
<ds:datastoreItem xmlns:ds="http://schemas.openxmlformats.org/officeDocument/2006/customXml" ds:itemID="{574F2479-9A06-4047-AE70-5E78F2FFB665}">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285B6B61-4BC5-41AE-90F4-E7424C4D51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1_Green_Gold texture template Segoe</Template>
  <TotalTime>2544</TotalTime>
  <Words>2554</Words>
  <Application>Microsoft Office PowerPoint</Application>
  <PresentationFormat>On-screen Show (4:3)</PresentationFormat>
  <Paragraphs>268</Paragraphs>
  <Slides>27</Slides>
  <Notes>24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27</vt:i4>
      </vt:variant>
    </vt:vector>
  </HeadingPairs>
  <TitlesOfParts>
    <vt:vector size="43" baseType="lpstr">
      <vt:lpstr>Arial</vt:lpstr>
      <vt:lpstr>Calibri</vt:lpstr>
      <vt:lpstr>Calibri Light</vt:lpstr>
      <vt:lpstr>Courier New</vt:lpstr>
      <vt:lpstr>MS Mincho</vt:lpstr>
      <vt:lpstr>Open sans</vt:lpstr>
      <vt:lpstr>Open sans</vt:lpstr>
      <vt:lpstr>Tahoma</vt:lpstr>
      <vt:lpstr>Times New Roman</vt:lpstr>
      <vt:lpstr>Wingdings</vt:lpstr>
      <vt:lpstr>Wingdings 2</vt:lpstr>
      <vt:lpstr>1_Green_Gold texture template Segoe</vt:lpstr>
      <vt:lpstr>White with Courier font for code slides</vt:lpstr>
      <vt:lpstr>Clarity</vt:lpstr>
      <vt:lpstr>Office Theme</vt:lpstr>
      <vt:lpstr>1_Office Theme</vt:lpstr>
      <vt:lpstr>Year 10 information evening</vt:lpstr>
      <vt:lpstr>PowerPoint Presentation</vt:lpstr>
      <vt:lpstr>Key Stage 4</vt:lpstr>
      <vt:lpstr>GCSE grading</vt:lpstr>
      <vt:lpstr>Non examined element</vt:lpstr>
      <vt:lpstr>What will we be doing at school with data?</vt:lpstr>
      <vt:lpstr>Help them set goals from the outset</vt:lpstr>
      <vt:lpstr>How  can you assist at home?</vt:lpstr>
      <vt:lpstr>Attendance: Every school day counts </vt:lpstr>
      <vt:lpstr>PowerPoint Presentation</vt:lpstr>
      <vt:lpstr>If  a Student has 90% attendance, what it actually means is…</vt:lpstr>
      <vt:lpstr>What impact might this have on a student’s life……?</vt:lpstr>
      <vt:lpstr>PowerPoint Presentation</vt:lpstr>
      <vt:lpstr>PowerPoint Presentation</vt:lpstr>
      <vt:lpstr>PowerPoint Presentation</vt:lpstr>
      <vt:lpstr>PowerPoint Presentation</vt:lpstr>
      <vt:lpstr>PowerPoint Presentation</vt:lpstr>
      <vt:lpstr>Managing stress </vt:lpstr>
      <vt:lpstr>https://www.youtube.com/watch?v=Fc9wPYlnCgU </vt:lpstr>
      <vt:lpstr>PowerPoint Presentation</vt:lpstr>
      <vt:lpstr>PowerPoint Presentation</vt:lpstr>
      <vt:lpstr>PowerPoint Presentation</vt:lpstr>
      <vt:lpstr>PowerPoint Presentation</vt:lpstr>
      <vt:lpstr>PowerPoint Presentation</vt:lpstr>
      <vt:lpstr>Post 16 Help - all coming up in KS4  </vt:lpstr>
      <vt:lpstr>Important Dates</vt:lpstr>
      <vt:lpstr>Points of Contact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Welcome Parents Evening</dc:title>
  <dc:creator>Carey</dc:creator>
  <cp:lastModifiedBy>Miss Auger</cp:lastModifiedBy>
  <cp:revision>441</cp:revision>
  <cp:lastPrinted>2022-09-22T13:57:28Z</cp:lastPrinted>
  <dcterms:created xsi:type="dcterms:W3CDTF">2010-09-07T18:25:59Z</dcterms:created>
  <dcterms:modified xsi:type="dcterms:W3CDTF">2023-09-22T12:12:26Z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